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7" r:id="rId2"/>
    <p:sldId id="271" r:id="rId3"/>
    <p:sldId id="261" r:id="rId4"/>
    <p:sldId id="295" r:id="rId5"/>
    <p:sldId id="275" r:id="rId6"/>
    <p:sldId id="282" r:id="rId7"/>
    <p:sldId id="279" r:id="rId8"/>
    <p:sldId id="276" r:id="rId9"/>
    <p:sldId id="296" r:id="rId10"/>
    <p:sldId id="273" r:id="rId11"/>
    <p:sldId id="270" r:id="rId12"/>
    <p:sldId id="283" r:id="rId13"/>
    <p:sldId id="267" r:id="rId14"/>
    <p:sldId id="268" r:id="rId15"/>
    <p:sldId id="274" r:id="rId16"/>
    <p:sldId id="262" r:id="rId17"/>
    <p:sldId id="260" r:id="rId18"/>
    <p:sldId id="259" r:id="rId19"/>
    <p:sldId id="263" r:id="rId20"/>
    <p:sldId id="264" r:id="rId21"/>
    <p:sldId id="265" r:id="rId22"/>
    <p:sldId id="266" r:id="rId23"/>
    <p:sldId id="280" r:id="rId24"/>
    <p:sldId id="281" r:id="rId25"/>
    <p:sldId id="28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541" autoAdjust="0"/>
  </p:normalViewPr>
  <p:slideViewPr>
    <p:cSldViewPr snapToGrid="0">
      <p:cViewPr varScale="1">
        <p:scale>
          <a:sx n="108" d="100"/>
          <a:sy n="108" d="100"/>
        </p:scale>
        <p:origin x="17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A5207-66C2-40E2-8B12-FCF191908724}" type="datetimeFigureOut">
              <a:rPr lang="en-US" smtClean="0"/>
              <a:t>4/9/2021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5A94A-8EB9-487B-8B56-2628CE208BF1}" type="slidenum">
              <a:rPr lang="en-US" smtClean="0"/>
              <a:t>‹#›</a:t>
            </a:fld>
            <a:endParaRPr lang="en-US"/>
          </a:p>
        </p:txBody>
      </p:sp>
    </p:spTree>
    <p:extLst>
      <p:ext uri="{BB962C8B-B14F-4D97-AF65-F5344CB8AC3E}">
        <p14:creationId xmlns:p14="http://schemas.microsoft.com/office/powerpoint/2010/main" val="2763506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is the month Nativity focuses on Sustainability Outreach.</a:t>
            </a:r>
          </a:p>
          <a:p>
            <a:endParaRPr lang="en-US" dirty="0"/>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1</a:t>
            </a:fld>
            <a:endParaRPr lang="en-US"/>
          </a:p>
        </p:txBody>
      </p:sp>
    </p:spTree>
    <p:extLst>
      <p:ext uri="{BB962C8B-B14F-4D97-AF65-F5344CB8AC3E}">
        <p14:creationId xmlns:p14="http://schemas.microsoft.com/office/powerpoint/2010/main" val="1484848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celebrate the work Nativity is doing to reduce our carbon footprint.</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10</a:t>
            </a:fld>
            <a:endParaRPr lang="en-US"/>
          </a:p>
        </p:txBody>
      </p:sp>
    </p:spTree>
    <p:extLst>
      <p:ext uri="{BB962C8B-B14F-4D97-AF65-F5344CB8AC3E}">
        <p14:creationId xmlns:p14="http://schemas.microsoft.com/office/powerpoint/2010/main" val="11081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installed LED lighting throughout the facility, which has reduced the amount of energy we consume.</a:t>
            </a:r>
          </a:p>
        </p:txBody>
      </p:sp>
      <p:sp>
        <p:nvSpPr>
          <p:cNvPr id="4" name="Slide Number Placeholder 3"/>
          <p:cNvSpPr>
            <a:spLocks noGrp="1"/>
          </p:cNvSpPr>
          <p:nvPr>
            <p:ph type="sldNum" sz="quarter" idx="5"/>
          </p:nvPr>
        </p:nvSpPr>
        <p:spPr/>
        <p:txBody>
          <a:bodyPr/>
          <a:lstStyle/>
          <a:p>
            <a:fld id="{01D5A94A-8EB9-487B-8B56-2628CE208BF1}" type="slidenum">
              <a:rPr lang="en-US" smtClean="0"/>
              <a:t>11</a:t>
            </a:fld>
            <a:endParaRPr lang="en-US"/>
          </a:p>
        </p:txBody>
      </p:sp>
    </p:spTree>
    <p:extLst>
      <p:ext uri="{BB962C8B-B14F-4D97-AF65-F5344CB8AC3E}">
        <p14:creationId xmlns:p14="http://schemas.microsoft.com/office/powerpoint/2010/main" val="94278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growing number of members who bike to church and we have expanded our bike rack capacity near the east and west side entrances.</a:t>
            </a:r>
          </a:p>
        </p:txBody>
      </p:sp>
      <p:sp>
        <p:nvSpPr>
          <p:cNvPr id="4" name="Slide Number Placeholder 3"/>
          <p:cNvSpPr>
            <a:spLocks noGrp="1"/>
          </p:cNvSpPr>
          <p:nvPr>
            <p:ph type="sldNum" sz="quarter" idx="5"/>
          </p:nvPr>
        </p:nvSpPr>
        <p:spPr/>
        <p:txBody>
          <a:bodyPr/>
          <a:lstStyle/>
          <a:p>
            <a:fld id="{01D5A94A-8EB9-487B-8B56-2628CE208BF1}" type="slidenum">
              <a:rPr lang="en-US" smtClean="0"/>
              <a:t>12</a:t>
            </a:fld>
            <a:endParaRPr lang="en-US"/>
          </a:p>
        </p:txBody>
      </p:sp>
    </p:spTree>
    <p:extLst>
      <p:ext uri="{BB962C8B-B14F-4D97-AF65-F5344CB8AC3E}">
        <p14:creationId xmlns:p14="http://schemas.microsoft.com/office/powerpoint/2010/main" val="214162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celebrate the work Nativity is doing to reduce the pollutants that runoff our property.</a:t>
            </a:r>
          </a:p>
        </p:txBody>
      </p:sp>
      <p:sp>
        <p:nvSpPr>
          <p:cNvPr id="4" name="Slide Number Placeholder 3"/>
          <p:cNvSpPr>
            <a:spLocks noGrp="1"/>
          </p:cNvSpPr>
          <p:nvPr>
            <p:ph type="sldNum" sz="quarter" idx="5"/>
          </p:nvPr>
        </p:nvSpPr>
        <p:spPr/>
        <p:txBody>
          <a:bodyPr/>
          <a:lstStyle/>
          <a:p>
            <a:fld id="{01D5A94A-8EB9-487B-8B56-2628CE208BF1}" type="slidenum">
              <a:rPr lang="en-US" smtClean="0"/>
              <a:t>13</a:t>
            </a:fld>
            <a:endParaRPr lang="en-US"/>
          </a:p>
        </p:txBody>
      </p:sp>
    </p:spTree>
    <p:extLst>
      <p:ext uri="{BB962C8B-B14F-4D97-AF65-F5344CB8AC3E}">
        <p14:creationId xmlns:p14="http://schemas.microsoft.com/office/powerpoint/2010/main" val="428402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stormwater that collects and flows off our property carries pollutants from city streets to the Mississippi river.</a:t>
            </a:r>
          </a:p>
        </p:txBody>
      </p:sp>
      <p:sp>
        <p:nvSpPr>
          <p:cNvPr id="4" name="Slide Number Placeholder 3"/>
          <p:cNvSpPr>
            <a:spLocks noGrp="1"/>
          </p:cNvSpPr>
          <p:nvPr>
            <p:ph type="sldNum" sz="quarter" idx="5"/>
          </p:nvPr>
        </p:nvSpPr>
        <p:spPr/>
        <p:txBody>
          <a:bodyPr/>
          <a:lstStyle/>
          <a:p>
            <a:fld id="{01D5A94A-8EB9-487B-8B56-2628CE208BF1}" type="slidenum">
              <a:rPr lang="en-US" smtClean="0"/>
              <a:t>14</a:t>
            </a:fld>
            <a:endParaRPr lang="en-US"/>
          </a:p>
        </p:txBody>
      </p:sp>
    </p:spTree>
    <p:extLst>
      <p:ext uri="{BB962C8B-B14F-4D97-AF65-F5344CB8AC3E}">
        <p14:creationId xmlns:p14="http://schemas.microsoft.com/office/powerpoint/2010/main" val="2859372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installed 100-gallon reservoirs on both sides of the front entrance to capture rainwater from our rooftop and keep it on site where it filters through the soil and replenishes water reserves here.</a:t>
            </a:r>
          </a:p>
        </p:txBody>
      </p:sp>
      <p:sp>
        <p:nvSpPr>
          <p:cNvPr id="4" name="Slide Number Placeholder 3"/>
          <p:cNvSpPr>
            <a:spLocks noGrp="1"/>
          </p:cNvSpPr>
          <p:nvPr>
            <p:ph type="sldNum" sz="quarter" idx="5"/>
          </p:nvPr>
        </p:nvSpPr>
        <p:spPr/>
        <p:txBody>
          <a:bodyPr/>
          <a:lstStyle/>
          <a:p>
            <a:fld id="{01D5A94A-8EB9-487B-8B56-2628CE208BF1}" type="slidenum">
              <a:rPr lang="en-US" smtClean="0"/>
              <a:t>15</a:t>
            </a:fld>
            <a:endParaRPr lang="en-US"/>
          </a:p>
        </p:txBody>
      </p:sp>
    </p:spTree>
    <p:extLst>
      <p:ext uri="{BB962C8B-B14F-4D97-AF65-F5344CB8AC3E}">
        <p14:creationId xmlns:p14="http://schemas.microsoft.com/office/powerpoint/2010/main" val="210497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celebrate the work Nativity is doing to reduce the amount of waste we create.</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16</a:t>
            </a:fld>
            <a:endParaRPr lang="en-US"/>
          </a:p>
        </p:txBody>
      </p:sp>
    </p:spTree>
    <p:extLst>
      <p:ext uri="{BB962C8B-B14F-4D97-AF65-F5344CB8AC3E}">
        <p14:creationId xmlns:p14="http://schemas.microsoft.com/office/powerpoint/2010/main" val="2083758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sponsored a recycling campaign to improve the amount of waste we recycle.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placed new recycle bins in the same areas we have trash bins.</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17</a:t>
            </a:fld>
            <a:endParaRPr lang="en-US"/>
          </a:p>
        </p:txBody>
      </p:sp>
    </p:spTree>
    <p:extLst>
      <p:ext uri="{BB962C8B-B14F-4D97-AF65-F5344CB8AC3E}">
        <p14:creationId xmlns:p14="http://schemas.microsoft.com/office/powerpoint/2010/main" val="3438529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posted clear signage above Recycling and Trash bins</a:t>
            </a:r>
          </a:p>
          <a:p>
            <a:pPr marL="171450" indent="-171450">
              <a:buFont typeface="Arial" panose="020B0604020202020204" pitchFamily="34" charset="0"/>
              <a:buChar char="•"/>
            </a:pPr>
            <a:r>
              <a:rPr lang="en-US" dirty="0"/>
              <a:t>along with answers to Frequently Asked Questions about what items can be recycled</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18</a:t>
            </a:fld>
            <a:endParaRPr lang="en-US"/>
          </a:p>
        </p:txBody>
      </p:sp>
    </p:spTree>
    <p:extLst>
      <p:ext uri="{BB962C8B-B14F-4D97-AF65-F5344CB8AC3E}">
        <p14:creationId xmlns:p14="http://schemas.microsoft.com/office/powerpoint/2010/main" val="2738319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to announce that we recently installed compost collection bins throughout the entire building</a:t>
            </a:r>
          </a:p>
        </p:txBody>
      </p:sp>
      <p:sp>
        <p:nvSpPr>
          <p:cNvPr id="4" name="Slide Number Placeholder 3"/>
          <p:cNvSpPr>
            <a:spLocks noGrp="1"/>
          </p:cNvSpPr>
          <p:nvPr>
            <p:ph type="sldNum" sz="quarter" idx="5"/>
          </p:nvPr>
        </p:nvSpPr>
        <p:spPr/>
        <p:txBody>
          <a:bodyPr/>
          <a:lstStyle/>
          <a:p>
            <a:fld id="{01D5A94A-8EB9-487B-8B56-2628CE208BF1}" type="slidenum">
              <a:rPr lang="en-US" smtClean="0"/>
              <a:t>19</a:t>
            </a:fld>
            <a:endParaRPr lang="en-US"/>
          </a:p>
        </p:txBody>
      </p:sp>
    </p:spTree>
    <p:extLst>
      <p:ext uri="{BB962C8B-B14F-4D97-AF65-F5344CB8AC3E}">
        <p14:creationId xmlns:p14="http://schemas.microsoft.com/office/powerpoint/2010/main" val="379613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time we celebrate the many things Nativity has done to care for creation.</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2</a:t>
            </a:fld>
            <a:endParaRPr lang="en-US"/>
          </a:p>
        </p:txBody>
      </p:sp>
    </p:spTree>
    <p:extLst>
      <p:ext uri="{BB962C8B-B14F-4D97-AF65-F5344CB8AC3E}">
        <p14:creationId xmlns:p14="http://schemas.microsoft.com/office/powerpoint/2010/main" val="1670047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return to church, you’ll notice compost bins in the kitchens, in the Commons, and in the restrooms.</a:t>
            </a:r>
          </a:p>
        </p:txBody>
      </p:sp>
      <p:sp>
        <p:nvSpPr>
          <p:cNvPr id="4" name="Slide Number Placeholder 3"/>
          <p:cNvSpPr>
            <a:spLocks noGrp="1"/>
          </p:cNvSpPr>
          <p:nvPr>
            <p:ph type="sldNum" sz="quarter" idx="5"/>
          </p:nvPr>
        </p:nvSpPr>
        <p:spPr/>
        <p:txBody>
          <a:bodyPr/>
          <a:lstStyle/>
          <a:p>
            <a:fld id="{01D5A94A-8EB9-487B-8B56-2628CE208BF1}" type="slidenum">
              <a:rPr lang="en-US" smtClean="0"/>
              <a:t>20</a:t>
            </a:fld>
            <a:endParaRPr lang="en-US"/>
          </a:p>
        </p:txBody>
      </p:sp>
    </p:spTree>
    <p:extLst>
      <p:ext uri="{BB962C8B-B14F-4D97-AF65-F5344CB8AC3E}">
        <p14:creationId xmlns:p14="http://schemas.microsoft.com/office/powerpoint/2010/main" val="2012349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Composting in the Kitchen, means that all food scraps, coffee grounds and coffee filters should now be composted.</a:t>
            </a:r>
          </a:p>
        </p:txBody>
      </p:sp>
      <p:sp>
        <p:nvSpPr>
          <p:cNvPr id="4" name="Slide Number Placeholder 3"/>
          <p:cNvSpPr>
            <a:spLocks noGrp="1"/>
          </p:cNvSpPr>
          <p:nvPr>
            <p:ph type="sldNum" sz="quarter" idx="5"/>
          </p:nvPr>
        </p:nvSpPr>
        <p:spPr/>
        <p:txBody>
          <a:bodyPr/>
          <a:lstStyle/>
          <a:p>
            <a:fld id="{01D5A94A-8EB9-487B-8B56-2628CE208BF1}" type="slidenum">
              <a:rPr lang="en-US" smtClean="0"/>
              <a:t>21</a:t>
            </a:fld>
            <a:endParaRPr lang="en-US"/>
          </a:p>
        </p:txBody>
      </p:sp>
    </p:spTree>
    <p:extLst>
      <p:ext uri="{BB962C8B-B14F-4D97-AF65-F5344CB8AC3E}">
        <p14:creationId xmlns:p14="http://schemas.microsoft.com/office/powerpoint/2010/main" val="4221373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Composting in the Commons means that all food and compostable products should now go in compost bin. Popcorn, cookies, food, tea bags, napkins, and non-waxy paper products can all be composted.</a:t>
            </a:r>
          </a:p>
        </p:txBody>
      </p:sp>
      <p:sp>
        <p:nvSpPr>
          <p:cNvPr id="4" name="Slide Number Placeholder 3"/>
          <p:cNvSpPr>
            <a:spLocks noGrp="1"/>
          </p:cNvSpPr>
          <p:nvPr>
            <p:ph type="sldNum" sz="quarter" idx="5"/>
          </p:nvPr>
        </p:nvSpPr>
        <p:spPr/>
        <p:txBody>
          <a:bodyPr/>
          <a:lstStyle/>
          <a:p>
            <a:fld id="{01D5A94A-8EB9-487B-8B56-2628CE208BF1}" type="slidenum">
              <a:rPr lang="en-US" smtClean="0"/>
              <a:t>22</a:t>
            </a:fld>
            <a:endParaRPr lang="en-US"/>
          </a:p>
        </p:txBody>
      </p:sp>
    </p:spTree>
    <p:extLst>
      <p:ext uri="{BB962C8B-B14F-4D97-AF65-F5344CB8AC3E}">
        <p14:creationId xmlns:p14="http://schemas.microsoft.com/office/powerpoint/2010/main" val="2971514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Composting in the restrooms means that all tissues and paper towels should be composted.  All other products should be thrown in the trash.</a:t>
            </a:r>
          </a:p>
        </p:txBody>
      </p:sp>
      <p:sp>
        <p:nvSpPr>
          <p:cNvPr id="4" name="Slide Number Placeholder 3"/>
          <p:cNvSpPr>
            <a:spLocks noGrp="1"/>
          </p:cNvSpPr>
          <p:nvPr>
            <p:ph type="sldNum" sz="quarter" idx="5"/>
          </p:nvPr>
        </p:nvSpPr>
        <p:spPr/>
        <p:txBody>
          <a:bodyPr/>
          <a:lstStyle/>
          <a:p>
            <a:fld id="{01D5A94A-8EB9-487B-8B56-2628CE208BF1}" type="slidenum">
              <a:rPr lang="en-US" smtClean="0"/>
              <a:t>23</a:t>
            </a:fld>
            <a:endParaRPr lang="en-US"/>
          </a:p>
        </p:txBody>
      </p:sp>
    </p:spTree>
    <p:extLst>
      <p:ext uri="{BB962C8B-B14F-4D97-AF65-F5344CB8AC3E}">
        <p14:creationId xmlns:p14="http://schemas.microsoft.com/office/powerpoint/2010/main" val="52099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implemented composting at Nativity Child </a:t>
            </a:r>
            <a:r>
              <a:rPr lang="en-US" dirty="0" err="1"/>
              <a:t>andFamily</a:t>
            </a:r>
            <a:r>
              <a:rPr lang="en-US" dirty="0"/>
              <a:t> Center in September and since that time, we have diverted 23% of our waste to a  composting facility. Not only does this reduce the amount of waste we send to landfills, but it also helps reduce our carbon footprint. When food decomposes in a landfill, it releases methane gas which contributes to global warming. When food waste is composted, it breaks down aerobically, without releasing methane gas.</a:t>
            </a:r>
          </a:p>
          <a:p>
            <a:endParaRPr lang="en-US" dirty="0"/>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24</a:t>
            </a:fld>
            <a:endParaRPr lang="en-US"/>
          </a:p>
        </p:txBody>
      </p:sp>
    </p:spTree>
    <p:extLst>
      <p:ext uri="{BB962C8B-B14F-4D97-AF65-F5344CB8AC3E}">
        <p14:creationId xmlns:p14="http://schemas.microsoft.com/office/powerpoint/2010/main" val="3483285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join us in working on environmental stewardship here at Nativity, contact Kyle Soderberg at kyle@nativitychurch.org, or call 612-388-7135.</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25</a:t>
            </a:fld>
            <a:endParaRPr lang="en-US"/>
          </a:p>
        </p:txBody>
      </p:sp>
    </p:spTree>
    <p:extLst>
      <p:ext uri="{BB962C8B-B14F-4D97-AF65-F5344CB8AC3E}">
        <p14:creationId xmlns:p14="http://schemas.microsoft.com/office/powerpoint/2010/main" val="197330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celebrate the work Nativity is doing to nurture the natural world we share our space with.</a:t>
            </a:r>
          </a:p>
        </p:txBody>
      </p:sp>
      <p:sp>
        <p:nvSpPr>
          <p:cNvPr id="4" name="Slide Number Placeholder 3"/>
          <p:cNvSpPr>
            <a:spLocks noGrp="1"/>
          </p:cNvSpPr>
          <p:nvPr>
            <p:ph type="sldNum" sz="quarter" idx="5"/>
          </p:nvPr>
        </p:nvSpPr>
        <p:spPr/>
        <p:txBody>
          <a:bodyPr/>
          <a:lstStyle/>
          <a:p>
            <a:fld id="{01D5A94A-8EB9-487B-8B56-2628CE208BF1}" type="slidenum">
              <a:rPr lang="en-US" smtClean="0"/>
              <a:t>3</a:t>
            </a:fld>
            <a:endParaRPr lang="en-US"/>
          </a:p>
        </p:txBody>
      </p:sp>
    </p:spTree>
    <p:extLst>
      <p:ext uri="{BB962C8B-B14F-4D97-AF65-F5344CB8AC3E}">
        <p14:creationId xmlns:p14="http://schemas.microsoft.com/office/powerpoint/2010/main" val="103446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Trees play an important role in Nativities outreach, inviting the community to celebrate God’s creation with us. Apple blossoms herald the new life of Spring, and Christmas lights rejoice in the new life of Jesus’ birth.</a:t>
            </a:r>
          </a:p>
          <a:p>
            <a:endParaRPr lang="en-US" dirty="0"/>
          </a:p>
        </p:txBody>
      </p:sp>
      <p:sp>
        <p:nvSpPr>
          <p:cNvPr id="4" name="Slide Number Placeholder 3"/>
          <p:cNvSpPr>
            <a:spLocks noGrp="1"/>
          </p:cNvSpPr>
          <p:nvPr>
            <p:ph type="sldNum" sz="quarter" idx="5"/>
          </p:nvPr>
        </p:nvSpPr>
        <p:spPr/>
        <p:txBody>
          <a:bodyPr/>
          <a:lstStyle/>
          <a:p>
            <a:fld id="{01D5A94A-8EB9-487B-8B56-2628CE208BF1}" type="slidenum">
              <a:rPr lang="en-US" smtClean="0"/>
              <a:t>4</a:t>
            </a:fld>
            <a:endParaRPr lang="en-US"/>
          </a:p>
        </p:txBody>
      </p:sp>
    </p:spTree>
    <p:extLst>
      <p:ext uri="{BB962C8B-B14F-4D97-AF65-F5344CB8AC3E}">
        <p14:creationId xmlns:p14="http://schemas.microsoft.com/office/powerpoint/2010/main" val="17492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blessed with a community of experts and friends who help us care for our trees.</a:t>
            </a:r>
          </a:p>
        </p:txBody>
      </p:sp>
      <p:sp>
        <p:nvSpPr>
          <p:cNvPr id="4" name="Slide Number Placeholder 3"/>
          <p:cNvSpPr>
            <a:spLocks noGrp="1"/>
          </p:cNvSpPr>
          <p:nvPr>
            <p:ph type="sldNum" sz="quarter" idx="5"/>
          </p:nvPr>
        </p:nvSpPr>
        <p:spPr/>
        <p:txBody>
          <a:bodyPr/>
          <a:lstStyle/>
          <a:p>
            <a:fld id="{01D5A94A-8EB9-487B-8B56-2628CE208BF1}" type="slidenum">
              <a:rPr lang="en-US" smtClean="0"/>
              <a:t>5</a:t>
            </a:fld>
            <a:endParaRPr lang="en-US"/>
          </a:p>
        </p:txBody>
      </p:sp>
    </p:spTree>
    <p:extLst>
      <p:ext uri="{BB962C8B-B14F-4D97-AF65-F5344CB8AC3E}">
        <p14:creationId xmlns:p14="http://schemas.microsoft.com/office/powerpoint/2010/main" val="246953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of another nature started us on our way to clearing out invasive buckthorn on the West side of church. Last Fall a group of volunteers started the work of clearing out overgrown brush and trees.</a:t>
            </a:r>
          </a:p>
        </p:txBody>
      </p:sp>
      <p:sp>
        <p:nvSpPr>
          <p:cNvPr id="4" name="Slide Number Placeholder 3"/>
          <p:cNvSpPr>
            <a:spLocks noGrp="1"/>
          </p:cNvSpPr>
          <p:nvPr>
            <p:ph type="sldNum" sz="quarter" idx="5"/>
          </p:nvPr>
        </p:nvSpPr>
        <p:spPr/>
        <p:txBody>
          <a:bodyPr/>
          <a:lstStyle/>
          <a:p>
            <a:fld id="{01D5A94A-8EB9-487B-8B56-2628CE208BF1}" type="slidenum">
              <a:rPr lang="en-US" smtClean="0"/>
              <a:t>6</a:t>
            </a:fld>
            <a:endParaRPr lang="en-US"/>
          </a:p>
        </p:txBody>
      </p:sp>
    </p:spTree>
    <p:extLst>
      <p:ext uri="{BB962C8B-B14F-4D97-AF65-F5344CB8AC3E}">
        <p14:creationId xmlns:p14="http://schemas.microsoft.com/office/powerpoint/2010/main" val="158115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redesigned the front entrance plantings to reduce the amount of water we use to maintain our green spaces.</a:t>
            </a:r>
          </a:p>
        </p:txBody>
      </p:sp>
      <p:sp>
        <p:nvSpPr>
          <p:cNvPr id="4" name="Slide Number Placeholder 3"/>
          <p:cNvSpPr>
            <a:spLocks noGrp="1"/>
          </p:cNvSpPr>
          <p:nvPr>
            <p:ph type="sldNum" sz="quarter" idx="5"/>
          </p:nvPr>
        </p:nvSpPr>
        <p:spPr/>
        <p:txBody>
          <a:bodyPr/>
          <a:lstStyle/>
          <a:p>
            <a:fld id="{01D5A94A-8EB9-487B-8B56-2628CE208BF1}" type="slidenum">
              <a:rPr lang="en-US" smtClean="0"/>
              <a:t>7</a:t>
            </a:fld>
            <a:endParaRPr lang="en-US"/>
          </a:p>
        </p:txBody>
      </p:sp>
    </p:spTree>
    <p:extLst>
      <p:ext uri="{BB962C8B-B14F-4D97-AF65-F5344CB8AC3E}">
        <p14:creationId xmlns:p14="http://schemas.microsoft.com/office/powerpoint/2010/main" val="24720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 to increase the biodiversity of our north hillside to create habitat that invites pollinators, insects, and birds to share our space.</a:t>
            </a:r>
          </a:p>
        </p:txBody>
      </p:sp>
      <p:sp>
        <p:nvSpPr>
          <p:cNvPr id="4" name="Slide Number Placeholder 3"/>
          <p:cNvSpPr>
            <a:spLocks noGrp="1"/>
          </p:cNvSpPr>
          <p:nvPr>
            <p:ph type="sldNum" sz="quarter" idx="5"/>
          </p:nvPr>
        </p:nvSpPr>
        <p:spPr/>
        <p:txBody>
          <a:bodyPr/>
          <a:lstStyle/>
          <a:p>
            <a:fld id="{01D5A94A-8EB9-487B-8B56-2628CE208BF1}" type="slidenum">
              <a:rPr lang="en-US" smtClean="0"/>
              <a:t>8</a:t>
            </a:fld>
            <a:endParaRPr lang="en-US"/>
          </a:p>
        </p:txBody>
      </p:sp>
    </p:spTree>
    <p:extLst>
      <p:ext uri="{BB962C8B-B14F-4D97-AF65-F5344CB8AC3E}">
        <p14:creationId xmlns:p14="http://schemas.microsoft.com/office/powerpoint/2010/main" val="323641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removed a portion of our turf to plant a vegetable garden where we grow food for the Little Kitchen food shelf. </a:t>
            </a:r>
          </a:p>
        </p:txBody>
      </p:sp>
      <p:sp>
        <p:nvSpPr>
          <p:cNvPr id="4" name="Slide Number Placeholder 3"/>
          <p:cNvSpPr>
            <a:spLocks noGrp="1"/>
          </p:cNvSpPr>
          <p:nvPr>
            <p:ph type="sldNum" sz="quarter" idx="5"/>
          </p:nvPr>
        </p:nvSpPr>
        <p:spPr/>
        <p:txBody>
          <a:bodyPr/>
          <a:lstStyle/>
          <a:p>
            <a:fld id="{01D5A94A-8EB9-487B-8B56-2628CE208BF1}" type="slidenum">
              <a:rPr lang="en-US" smtClean="0"/>
              <a:t>9</a:t>
            </a:fld>
            <a:endParaRPr lang="en-US"/>
          </a:p>
        </p:txBody>
      </p:sp>
    </p:spTree>
    <p:extLst>
      <p:ext uri="{BB962C8B-B14F-4D97-AF65-F5344CB8AC3E}">
        <p14:creationId xmlns:p14="http://schemas.microsoft.com/office/powerpoint/2010/main" val="25071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38743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223355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292517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998888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27208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300480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219102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145430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67412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36826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4C48C07-4C84-423B-8713-7DF7D808906D}"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F6E102-450E-4C05-954E-FB3C06D423B5}" type="slidenum">
              <a:rPr lang="en-US" smtClean="0"/>
              <a:t>‹#›</a:t>
            </a:fld>
            <a:endParaRPr lang="en-US" dirty="0"/>
          </a:p>
        </p:txBody>
      </p:sp>
    </p:spTree>
    <p:extLst>
      <p:ext uri="{BB962C8B-B14F-4D97-AF65-F5344CB8AC3E}">
        <p14:creationId xmlns:p14="http://schemas.microsoft.com/office/powerpoint/2010/main" val="2960323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4C48C07-4C84-423B-8713-7DF7D808906D}" type="datetimeFigureOut">
              <a:rPr lang="en-US" smtClean="0"/>
              <a:t>4/9/2021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F6E102-450E-4C05-954E-FB3C06D423B5}" type="slidenum">
              <a:rPr lang="en-US" smtClean="0"/>
              <a:t>‹#›</a:t>
            </a:fld>
            <a:endParaRPr lang="en-US" dirty="0"/>
          </a:p>
        </p:txBody>
      </p:sp>
    </p:spTree>
    <p:extLst>
      <p:ext uri="{BB962C8B-B14F-4D97-AF65-F5344CB8AC3E}">
        <p14:creationId xmlns:p14="http://schemas.microsoft.com/office/powerpoint/2010/main" val="152966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jpe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jpe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jpeg"/><Relationship Id="rId5"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png"/><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37.png"/><Relationship Id="rId4" Type="http://schemas.openxmlformats.org/officeDocument/2006/relationships/notesSlide" Target="../notesSlides/notesSlide22.xml"/><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kyle@nativitychurch.org" TargetMode="External"/><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5" name="TextBox 4">
            <a:extLst>
              <a:ext uri="{FF2B5EF4-FFF2-40B4-BE49-F238E27FC236}">
                <a16:creationId xmlns:a16="http://schemas.microsoft.com/office/drawing/2014/main" id="{3DBC5DFA-2396-4C4B-8BAB-C2922D5AAA03}"/>
              </a:ext>
            </a:extLst>
          </p:cNvPr>
          <p:cNvSpPr txBox="1"/>
          <p:nvPr/>
        </p:nvSpPr>
        <p:spPr>
          <a:xfrm>
            <a:off x="1010093" y="1638738"/>
            <a:ext cx="8133907" cy="3046988"/>
          </a:xfrm>
          <a:prstGeom prst="rect">
            <a:avLst/>
          </a:prstGeom>
          <a:noFill/>
        </p:spPr>
        <p:txBody>
          <a:bodyPr wrap="square" rtlCol="0">
            <a:spAutoFit/>
          </a:bodyPr>
          <a:lstStyle/>
          <a:p>
            <a:r>
              <a:rPr lang="en-US" sz="9600" dirty="0">
                <a:solidFill>
                  <a:schemeClr val="accent5">
                    <a:lumMod val="75000"/>
                  </a:schemeClr>
                </a:solidFill>
              </a:rPr>
              <a:t>Sustainability</a:t>
            </a:r>
          </a:p>
          <a:p>
            <a:r>
              <a:rPr lang="en-US" sz="9600" dirty="0">
                <a:solidFill>
                  <a:schemeClr val="accent5">
                    <a:lumMod val="75000"/>
                  </a:schemeClr>
                </a:solidFill>
              </a:rPr>
              <a:t>Outreach</a:t>
            </a:r>
          </a:p>
        </p:txBody>
      </p:sp>
      <p:pic>
        <p:nvPicPr>
          <p:cNvPr id="6" name="Picture 5">
            <a:extLst>
              <a:ext uri="{FF2B5EF4-FFF2-40B4-BE49-F238E27FC236}">
                <a16:creationId xmlns:a16="http://schemas.microsoft.com/office/drawing/2014/main" id="{7E11343B-B8BC-438B-9845-E1997AED648D}"/>
              </a:ext>
            </a:extLst>
          </p:cNvPr>
          <p:cNvPicPr>
            <a:picLocks noChangeAspect="1"/>
          </p:cNvPicPr>
          <p:nvPr/>
        </p:nvPicPr>
        <p:blipFill>
          <a:blip r:embed="rId6"/>
          <a:stretch>
            <a:fillRect/>
          </a:stretch>
        </p:blipFill>
        <p:spPr>
          <a:xfrm>
            <a:off x="120876" y="0"/>
            <a:ext cx="2077317" cy="887637"/>
          </a:xfrm>
          <a:prstGeom prst="rect">
            <a:avLst/>
          </a:prstGeom>
        </p:spPr>
      </p:pic>
      <p:pic>
        <p:nvPicPr>
          <p:cNvPr id="4" name="Audio 3">
            <a:hlinkClick r:id="" action="ppaction://media"/>
            <a:extLst>
              <a:ext uri="{FF2B5EF4-FFF2-40B4-BE49-F238E27FC236}">
                <a16:creationId xmlns:a16="http://schemas.microsoft.com/office/drawing/2014/main" id="{1786ABB2-FF2B-754E-B352-1B0CFDE666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3531087"/>
      </p:ext>
    </p:extLst>
  </p:cSld>
  <p:clrMapOvr>
    <a:masterClrMapping/>
  </p:clrMapOvr>
  <mc:AlternateContent xmlns:mc="http://schemas.openxmlformats.org/markup-compatibility/2006" xmlns:p14="http://schemas.microsoft.com/office/powerpoint/2010/main">
    <mc:Choice Requires="p14">
      <p:transition spd="slow" p14:dur="2000" advTm="6159"/>
    </mc:Choice>
    <mc:Fallback xmlns="">
      <p:transition spd="slow" advTm="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6" name="TextBox 5">
            <a:extLst>
              <a:ext uri="{FF2B5EF4-FFF2-40B4-BE49-F238E27FC236}">
                <a16:creationId xmlns:a16="http://schemas.microsoft.com/office/drawing/2014/main" id="{8FACD1D8-BB2D-444C-B13D-F72EE93C59F0}"/>
              </a:ext>
            </a:extLst>
          </p:cNvPr>
          <p:cNvSpPr txBox="1"/>
          <p:nvPr/>
        </p:nvSpPr>
        <p:spPr>
          <a:xfrm>
            <a:off x="177800" y="2024743"/>
            <a:ext cx="8851900" cy="1107996"/>
          </a:xfrm>
          <a:prstGeom prst="rect">
            <a:avLst/>
          </a:prstGeom>
          <a:noFill/>
        </p:spPr>
        <p:txBody>
          <a:bodyPr wrap="square" rtlCol="0">
            <a:spAutoFit/>
          </a:bodyPr>
          <a:lstStyle/>
          <a:p>
            <a:pPr algn="ctr"/>
            <a:r>
              <a:rPr lang="en-US" sz="6600" dirty="0">
                <a:solidFill>
                  <a:schemeClr val="bg1"/>
                </a:solidFill>
              </a:rPr>
              <a:t>Reducing Our Footprint</a:t>
            </a:r>
          </a:p>
        </p:txBody>
      </p:sp>
      <p:pic>
        <p:nvPicPr>
          <p:cNvPr id="2" name="Audio 1">
            <a:hlinkClick r:id="" action="ppaction://media"/>
            <a:extLst>
              <a:ext uri="{FF2B5EF4-FFF2-40B4-BE49-F238E27FC236}">
                <a16:creationId xmlns:a16="http://schemas.microsoft.com/office/drawing/2014/main" id="{D224C333-9B32-DD44-B94F-D3090F83C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4" name="Rectangle 3">
            <a:extLst>
              <a:ext uri="{FF2B5EF4-FFF2-40B4-BE49-F238E27FC236}">
                <a16:creationId xmlns:a16="http://schemas.microsoft.com/office/drawing/2014/main" id="{1F2B3A2F-F16C-E444-94BC-DC7926EB65B6}"/>
              </a:ext>
            </a:extLst>
          </p:cNvPr>
          <p:cNvSpPr/>
          <p:nvPr/>
        </p:nvSpPr>
        <p:spPr>
          <a:xfrm>
            <a:off x="4453217" y="3244334"/>
            <a:ext cx="237566" cy="369332"/>
          </a:xfrm>
          <a:prstGeom prst="rect">
            <a:avLst/>
          </a:prstGeom>
        </p:spPr>
        <p:txBody>
          <a:bodyPr wrap="none">
            <a:spAutoFit/>
          </a:bodyPr>
          <a:lstStyle/>
          <a:p>
            <a:r>
              <a:rPr lang="en-US" dirty="0"/>
              <a:t> </a:t>
            </a:r>
          </a:p>
        </p:txBody>
      </p:sp>
      <p:sp>
        <p:nvSpPr>
          <p:cNvPr id="5" name="Rectangle 4">
            <a:extLst>
              <a:ext uri="{FF2B5EF4-FFF2-40B4-BE49-F238E27FC236}">
                <a16:creationId xmlns:a16="http://schemas.microsoft.com/office/drawing/2014/main" id="{B8AA485C-BA4E-9F41-937E-5C2590D58570}"/>
              </a:ext>
            </a:extLst>
          </p:cNvPr>
          <p:cNvSpPr/>
          <p:nvPr/>
        </p:nvSpPr>
        <p:spPr>
          <a:xfrm>
            <a:off x="4453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64E63E8D-E6D9-1746-A8B1-61730255F925}"/>
              </a:ext>
            </a:extLst>
          </p:cNvPr>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885598636"/>
      </p:ext>
    </p:extLst>
  </p:cSld>
  <p:clrMapOvr>
    <a:masterClrMapping/>
  </p:clrMapOvr>
  <mc:AlternateContent xmlns:mc="http://schemas.openxmlformats.org/markup-compatibility/2006" xmlns:p14="http://schemas.microsoft.com/office/powerpoint/2010/main">
    <mc:Choice Requires="p14">
      <p:transition spd="slow" p14:dur="2000" advTm="5545"/>
    </mc:Choice>
    <mc:Fallback xmlns="">
      <p:transition spd="slow" advTm="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4972771"/>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a:extLst>
              <a:ext uri="{FF2B5EF4-FFF2-40B4-BE49-F238E27FC236}">
                <a16:creationId xmlns:a16="http://schemas.microsoft.com/office/drawing/2014/main" id="{53DFE5FF-6550-4FC0-B528-11653A864A31}"/>
              </a:ext>
            </a:extLst>
          </p:cNvPr>
          <p:cNvSpPr/>
          <p:nvPr/>
        </p:nvSpPr>
        <p:spPr>
          <a:xfrm>
            <a:off x="0" y="0"/>
            <a:ext cx="9144000" cy="5351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439119-F186-469B-A4C2-99CD265A2A93}"/>
              </a:ext>
            </a:extLst>
          </p:cNvPr>
          <p:cNvPicPr>
            <a:picLocks noChangeAspect="1"/>
          </p:cNvPicPr>
          <p:nvPr/>
        </p:nvPicPr>
        <p:blipFill>
          <a:blip r:embed="rId5"/>
          <a:stretch>
            <a:fillRect/>
          </a:stretch>
        </p:blipFill>
        <p:spPr>
          <a:xfrm>
            <a:off x="0" y="6479125"/>
            <a:ext cx="9144000" cy="378875"/>
          </a:xfrm>
          <a:prstGeom prst="rect">
            <a:avLst/>
          </a:prstGeom>
        </p:spPr>
      </p:pic>
      <p:pic>
        <p:nvPicPr>
          <p:cNvPr id="3" name="Audio 2">
            <a:hlinkClick r:id="" action="ppaction://media"/>
            <a:extLst>
              <a:ext uri="{FF2B5EF4-FFF2-40B4-BE49-F238E27FC236}">
                <a16:creationId xmlns:a16="http://schemas.microsoft.com/office/drawing/2014/main" id="{F62A9B03-4C69-F743-8DB7-EDCEE97300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4" name="Rectangle 3">
            <a:extLst>
              <a:ext uri="{FF2B5EF4-FFF2-40B4-BE49-F238E27FC236}">
                <a16:creationId xmlns:a16="http://schemas.microsoft.com/office/drawing/2014/main" id="{05A0C81C-DE15-FB43-9C27-0BD6C4A1F783}"/>
              </a:ext>
            </a:extLst>
          </p:cNvPr>
          <p:cNvSpPr/>
          <p:nvPr/>
        </p:nvSpPr>
        <p:spPr>
          <a:xfrm>
            <a:off x="4453217" y="3244334"/>
            <a:ext cx="237566" cy="369332"/>
          </a:xfrm>
          <a:prstGeom prst="rect">
            <a:avLst/>
          </a:prstGeom>
        </p:spPr>
        <p:txBody>
          <a:bodyPr wrap="none">
            <a:spAutoFit/>
          </a:bodyPr>
          <a:lstStyle/>
          <a:p>
            <a:r>
              <a:rPr lang="en-US" dirty="0"/>
              <a:t> </a:t>
            </a:r>
          </a:p>
        </p:txBody>
      </p:sp>
      <p:sp>
        <p:nvSpPr>
          <p:cNvPr id="8" name="Rectangle 7">
            <a:extLst>
              <a:ext uri="{FF2B5EF4-FFF2-40B4-BE49-F238E27FC236}">
                <a16:creationId xmlns:a16="http://schemas.microsoft.com/office/drawing/2014/main" id="{A6B32074-858B-C649-BED1-6F36A701223F}"/>
              </a:ext>
            </a:extLst>
          </p:cNvPr>
          <p:cNvSpPr/>
          <p:nvPr/>
        </p:nvSpPr>
        <p:spPr>
          <a:xfrm>
            <a:off x="4453217" y="3244334"/>
            <a:ext cx="237566"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3225C5F0-63C1-3741-98AB-F15627B84FAE}"/>
              </a:ext>
            </a:extLst>
          </p:cNvPr>
          <p:cNvSpPr/>
          <p:nvPr/>
        </p:nvSpPr>
        <p:spPr>
          <a:xfrm>
            <a:off x="4453217" y="3244334"/>
            <a:ext cx="237566" cy="369332"/>
          </a:xfrm>
          <a:prstGeom prst="rect">
            <a:avLst/>
          </a:prstGeom>
        </p:spPr>
        <p:txBody>
          <a:bodyPr wrap="none">
            <a:spAutoFit/>
          </a:bodyPr>
          <a:lstStyle/>
          <a:p>
            <a:r>
              <a:rPr lang="en-US" dirty="0"/>
              <a:t> </a:t>
            </a:r>
          </a:p>
        </p:txBody>
      </p:sp>
      <p:sp>
        <p:nvSpPr>
          <p:cNvPr id="11" name="Rectangle 10">
            <a:extLst>
              <a:ext uri="{FF2B5EF4-FFF2-40B4-BE49-F238E27FC236}">
                <a16:creationId xmlns:a16="http://schemas.microsoft.com/office/drawing/2014/main" id="{AF184DF1-315C-3845-857F-1276E50234F5}"/>
              </a:ext>
            </a:extLst>
          </p:cNvPr>
          <p:cNvSpPr/>
          <p:nvPr/>
        </p:nvSpPr>
        <p:spPr>
          <a:xfrm>
            <a:off x="4453217" y="3244334"/>
            <a:ext cx="237566" cy="369332"/>
          </a:xfrm>
          <a:prstGeom prst="rect">
            <a:avLst/>
          </a:prstGeom>
        </p:spPr>
        <p:txBody>
          <a:bodyPr wrap="none">
            <a:spAutoFit/>
          </a:bodyPr>
          <a:lstStyle/>
          <a:p>
            <a:r>
              <a:rPr lang="en-US" dirty="0"/>
              <a:t> </a:t>
            </a:r>
          </a:p>
        </p:txBody>
      </p:sp>
      <p:sp>
        <p:nvSpPr>
          <p:cNvPr id="14" name="Rectangle 13">
            <a:extLst>
              <a:ext uri="{FF2B5EF4-FFF2-40B4-BE49-F238E27FC236}">
                <a16:creationId xmlns:a16="http://schemas.microsoft.com/office/drawing/2014/main" id="{302C4A5A-98B2-E543-A9F4-6999DF7D7161}"/>
              </a:ext>
            </a:extLst>
          </p:cNvPr>
          <p:cNvSpPr/>
          <p:nvPr/>
        </p:nvSpPr>
        <p:spPr>
          <a:xfrm>
            <a:off x="3497178" y="5536517"/>
            <a:ext cx="5498940" cy="7256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3A0B16-C218-4252-AD36-AD2970E1FD98}"/>
              </a:ext>
            </a:extLst>
          </p:cNvPr>
          <p:cNvSpPr txBox="1"/>
          <p:nvPr/>
        </p:nvSpPr>
        <p:spPr>
          <a:xfrm>
            <a:off x="3924346" y="5637740"/>
            <a:ext cx="5011731" cy="523220"/>
          </a:xfrm>
          <a:prstGeom prst="rect">
            <a:avLst/>
          </a:prstGeom>
          <a:noFill/>
        </p:spPr>
        <p:txBody>
          <a:bodyPr wrap="square" rtlCol="0">
            <a:spAutoFit/>
          </a:bodyPr>
          <a:lstStyle/>
          <a:p>
            <a:pPr algn="ctr"/>
            <a:r>
              <a:rPr lang="en-US" sz="2800" dirty="0">
                <a:solidFill>
                  <a:schemeClr val="bg1"/>
                </a:solidFill>
              </a:rPr>
              <a:t>LED throughout our facility</a:t>
            </a:r>
          </a:p>
        </p:txBody>
      </p:sp>
      <p:pic>
        <p:nvPicPr>
          <p:cNvPr id="13" name="Picture 12" descr="Chart, bar chart&#10;&#10;Description automatically generated">
            <a:extLst>
              <a:ext uri="{FF2B5EF4-FFF2-40B4-BE49-F238E27FC236}">
                <a16:creationId xmlns:a16="http://schemas.microsoft.com/office/drawing/2014/main" id="{2BD94CFE-871C-B947-B2B7-A9D8EAFD74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266" y="461062"/>
            <a:ext cx="6883467" cy="4776283"/>
          </a:xfrm>
          <a:prstGeom prst="rect">
            <a:avLst/>
          </a:prstGeom>
        </p:spPr>
      </p:pic>
    </p:spTree>
    <p:extLst>
      <p:ext uri="{BB962C8B-B14F-4D97-AF65-F5344CB8AC3E}">
        <p14:creationId xmlns:p14="http://schemas.microsoft.com/office/powerpoint/2010/main" val="626574446"/>
      </p:ext>
    </p:extLst>
  </p:cSld>
  <p:clrMapOvr>
    <a:masterClrMapping/>
  </p:clrMapOvr>
  <mc:AlternateContent xmlns:mc="http://schemas.openxmlformats.org/markup-compatibility/2006" xmlns:p14="http://schemas.microsoft.com/office/powerpoint/2010/main">
    <mc:Choice Requires="p14">
      <p:transition spd="slow" p14:dur="2000" advTm="7021"/>
    </mc:Choice>
    <mc:Fallback xmlns="">
      <p:transition spd="slow" advTm="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DFE5FF-6550-4FC0-B528-11653A864A31}"/>
              </a:ext>
            </a:extLst>
          </p:cNvPr>
          <p:cNvSpPr/>
          <p:nvPr/>
        </p:nvSpPr>
        <p:spPr>
          <a:xfrm>
            <a:off x="0" y="0"/>
            <a:ext cx="9144000" cy="5351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439119-F186-469B-A4C2-99CD265A2A93}"/>
              </a:ext>
            </a:extLst>
          </p:cNvPr>
          <p:cNvPicPr>
            <a:picLocks noChangeAspect="1"/>
          </p:cNvPicPr>
          <p:nvPr/>
        </p:nvPicPr>
        <p:blipFill>
          <a:blip r:embed="rId5"/>
          <a:stretch>
            <a:fillRect/>
          </a:stretch>
        </p:blipFill>
        <p:spPr>
          <a:xfrm>
            <a:off x="0" y="6479125"/>
            <a:ext cx="9144000" cy="378875"/>
          </a:xfrm>
          <a:prstGeom prst="rect">
            <a:avLst/>
          </a:prstGeom>
        </p:spPr>
      </p:pic>
      <p:sp>
        <p:nvSpPr>
          <p:cNvPr id="11" name="Rectangle 10">
            <a:extLst>
              <a:ext uri="{FF2B5EF4-FFF2-40B4-BE49-F238E27FC236}">
                <a16:creationId xmlns:a16="http://schemas.microsoft.com/office/drawing/2014/main" id="{77B496E8-7A24-4308-937A-4A00E3428EE8}"/>
              </a:ext>
            </a:extLst>
          </p:cNvPr>
          <p:cNvSpPr/>
          <p:nvPr/>
        </p:nvSpPr>
        <p:spPr>
          <a:xfrm>
            <a:off x="3492660" y="5554931"/>
            <a:ext cx="5498940" cy="7256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3A0B16-C218-4252-AD36-AD2970E1FD98}"/>
              </a:ext>
            </a:extLst>
          </p:cNvPr>
          <p:cNvSpPr txBox="1"/>
          <p:nvPr/>
        </p:nvSpPr>
        <p:spPr>
          <a:xfrm>
            <a:off x="4112957" y="5631190"/>
            <a:ext cx="4472243" cy="523220"/>
          </a:xfrm>
          <a:prstGeom prst="rect">
            <a:avLst/>
          </a:prstGeom>
          <a:noFill/>
        </p:spPr>
        <p:txBody>
          <a:bodyPr wrap="square" rtlCol="0">
            <a:spAutoFit/>
          </a:bodyPr>
          <a:lstStyle/>
          <a:p>
            <a:pPr algn="ctr"/>
            <a:r>
              <a:rPr lang="en-US" sz="2800" dirty="0">
                <a:solidFill>
                  <a:schemeClr val="bg1"/>
                </a:solidFill>
              </a:rPr>
              <a:t>Expanding our biking capacity</a:t>
            </a:r>
          </a:p>
        </p:txBody>
      </p:sp>
      <p:pic>
        <p:nvPicPr>
          <p:cNvPr id="3" name="Picture 2">
            <a:extLst>
              <a:ext uri="{FF2B5EF4-FFF2-40B4-BE49-F238E27FC236}">
                <a16:creationId xmlns:a16="http://schemas.microsoft.com/office/drawing/2014/main" id="{6DE74AE3-9116-9340-917B-292DF25F6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980848" y="816069"/>
            <a:ext cx="5262531" cy="3946898"/>
          </a:xfrm>
          <a:prstGeom prst="rect">
            <a:avLst/>
          </a:prstGeom>
        </p:spPr>
      </p:pic>
      <p:pic>
        <p:nvPicPr>
          <p:cNvPr id="8" name="Picture 7" descr="A picture containing grass, outdoor&#10;&#10;Description automatically generated">
            <a:extLst>
              <a:ext uri="{FF2B5EF4-FFF2-40B4-BE49-F238E27FC236}">
                <a16:creationId xmlns:a16="http://schemas.microsoft.com/office/drawing/2014/main" id="{4D7CBF9F-2978-ED43-925B-9F8AD15AD3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8278" y="3144232"/>
            <a:ext cx="2964349" cy="2223262"/>
          </a:xfrm>
          <a:prstGeom prst="rect">
            <a:avLst/>
          </a:prstGeom>
        </p:spPr>
      </p:pic>
      <p:pic>
        <p:nvPicPr>
          <p:cNvPr id="12" name="Picture 11" descr="A tree next to a brick building&#10;&#10;Description automatically generated with medium confidence">
            <a:extLst>
              <a:ext uri="{FF2B5EF4-FFF2-40B4-BE49-F238E27FC236}">
                <a16:creationId xmlns:a16="http://schemas.microsoft.com/office/drawing/2014/main" id="{61F48C07-0D9E-F841-801B-E46EC0A64D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68214"/>
            <a:ext cx="4080227" cy="3060170"/>
          </a:xfrm>
          <a:prstGeom prst="rect">
            <a:avLst/>
          </a:prstGeom>
        </p:spPr>
      </p:pic>
      <p:pic>
        <p:nvPicPr>
          <p:cNvPr id="13" name="Audio 12">
            <a:hlinkClick r:id="" action="ppaction://media"/>
            <a:extLst>
              <a:ext uri="{FF2B5EF4-FFF2-40B4-BE49-F238E27FC236}">
                <a16:creationId xmlns:a16="http://schemas.microsoft.com/office/drawing/2014/main" id="{01A1BB8C-0AE7-084B-9193-BC3B63D0AD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52059571"/>
      </p:ext>
    </p:extLst>
  </p:cSld>
  <p:clrMapOvr>
    <a:masterClrMapping/>
  </p:clrMapOvr>
  <mc:AlternateContent xmlns:mc="http://schemas.openxmlformats.org/markup-compatibility/2006" xmlns:p14="http://schemas.microsoft.com/office/powerpoint/2010/main">
    <mc:Choice Requires="p14">
      <p:transition spd="slow" p14:dur="2000" advTm="9110"/>
    </mc:Choice>
    <mc:Fallback xmlns="">
      <p:transition spd="slow" advTm="9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C11114-25AE-4EBE-A86D-8AEA0925B27A}"/>
              </a:ext>
            </a:extLst>
          </p:cNvPr>
          <p:cNvSpPr txBox="1"/>
          <p:nvPr/>
        </p:nvSpPr>
        <p:spPr>
          <a:xfrm>
            <a:off x="724988" y="2024743"/>
            <a:ext cx="7694023" cy="1107996"/>
          </a:xfrm>
          <a:prstGeom prst="rect">
            <a:avLst/>
          </a:prstGeom>
          <a:noFill/>
        </p:spPr>
        <p:txBody>
          <a:bodyPr wrap="square" rtlCol="0">
            <a:spAutoFit/>
          </a:bodyPr>
          <a:lstStyle/>
          <a:p>
            <a:r>
              <a:rPr lang="en-US" sz="6600" dirty="0">
                <a:solidFill>
                  <a:schemeClr val="bg1"/>
                </a:solidFill>
              </a:rPr>
              <a:t>Reducing Our Runoff</a:t>
            </a:r>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pic>
        <p:nvPicPr>
          <p:cNvPr id="5" name="Audio 4">
            <a:hlinkClick r:id="" action="ppaction://media"/>
            <a:extLst>
              <a:ext uri="{FF2B5EF4-FFF2-40B4-BE49-F238E27FC236}">
                <a16:creationId xmlns:a16="http://schemas.microsoft.com/office/drawing/2014/main" id="{0C6882B9-1238-C44E-8A4B-39C7A3B7F9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13876483"/>
      </p:ext>
    </p:extLst>
  </p:cSld>
  <p:clrMapOvr>
    <a:masterClrMapping/>
  </p:clrMapOvr>
  <mc:AlternateContent xmlns:mc="http://schemas.openxmlformats.org/markup-compatibility/2006" xmlns:p14="http://schemas.microsoft.com/office/powerpoint/2010/main">
    <mc:Choice Requires="p14">
      <p:transition spd="slow" p14:dur="2000" advTm="6558"/>
    </mc:Choice>
    <mc:Fallback xmlns="">
      <p:transition spd="slow" advTm="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DFE5FF-6550-4FC0-B528-11653A864A31}"/>
              </a:ext>
            </a:extLst>
          </p:cNvPr>
          <p:cNvSpPr/>
          <p:nvPr/>
        </p:nvSpPr>
        <p:spPr>
          <a:xfrm>
            <a:off x="0" y="0"/>
            <a:ext cx="9144000" cy="53516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439119-F186-469B-A4C2-99CD265A2A93}"/>
              </a:ext>
            </a:extLst>
          </p:cNvPr>
          <p:cNvPicPr>
            <a:picLocks noChangeAspect="1"/>
          </p:cNvPicPr>
          <p:nvPr/>
        </p:nvPicPr>
        <p:blipFill>
          <a:blip r:embed="rId5"/>
          <a:stretch>
            <a:fillRect/>
          </a:stretch>
        </p:blipFill>
        <p:spPr>
          <a:xfrm>
            <a:off x="0" y="6479125"/>
            <a:ext cx="9144000" cy="378875"/>
          </a:xfrm>
          <a:prstGeom prst="rect">
            <a:avLst/>
          </a:prstGeom>
        </p:spPr>
      </p:pic>
      <p:sp>
        <p:nvSpPr>
          <p:cNvPr id="7" name="TextBox 6">
            <a:extLst>
              <a:ext uri="{FF2B5EF4-FFF2-40B4-BE49-F238E27FC236}">
                <a16:creationId xmlns:a16="http://schemas.microsoft.com/office/drawing/2014/main" id="{DB4937C3-1C1B-4170-8735-B9408B2B5DF9}"/>
              </a:ext>
            </a:extLst>
          </p:cNvPr>
          <p:cNvSpPr txBox="1"/>
          <p:nvPr/>
        </p:nvSpPr>
        <p:spPr>
          <a:xfrm>
            <a:off x="393700" y="304800"/>
            <a:ext cx="8347076" cy="6174325"/>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39CDF616-264D-4552-8446-0C38AB8B1FCF}"/>
              </a:ext>
            </a:extLst>
          </p:cNvPr>
          <p:cNvPicPr>
            <a:picLocks noChangeAspect="1"/>
          </p:cNvPicPr>
          <p:nvPr/>
        </p:nvPicPr>
        <p:blipFill>
          <a:blip r:embed="rId6"/>
          <a:stretch>
            <a:fillRect/>
          </a:stretch>
        </p:blipFill>
        <p:spPr>
          <a:xfrm>
            <a:off x="606424" y="471407"/>
            <a:ext cx="7953376" cy="5915185"/>
          </a:xfrm>
          <a:prstGeom prst="rect">
            <a:avLst/>
          </a:prstGeom>
        </p:spPr>
      </p:pic>
      <p:pic>
        <p:nvPicPr>
          <p:cNvPr id="2" name="Audio 1">
            <a:hlinkClick r:id="" action="ppaction://media"/>
            <a:extLst>
              <a:ext uri="{FF2B5EF4-FFF2-40B4-BE49-F238E27FC236}">
                <a16:creationId xmlns:a16="http://schemas.microsoft.com/office/drawing/2014/main" id="{DA5557F4-8B7E-1043-93D8-F0097E4502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04973077"/>
      </p:ext>
    </p:extLst>
  </p:cSld>
  <p:clrMapOvr>
    <a:masterClrMapping/>
  </p:clrMapOvr>
  <mc:AlternateContent xmlns:mc="http://schemas.openxmlformats.org/markup-compatibility/2006" xmlns:p14="http://schemas.microsoft.com/office/powerpoint/2010/main">
    <mc:Choice Requires="p14">
      <p:transition spd="slow" p14:dur="2000" advTm="8047"/>
    </mc:Choice>
    <mc:Fallback xmlns="">
      <p:transition spd="slow" advTm="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DFE5FF-6550-4FC0-B528-11653A864A31}"/>
              </a:ext>
            </a:extLst>
          </p:cNvPr>
          <p:cNvSpPr/>
          <p:nvPr/>
        </p:nvSpPr>
        <p:spPr>
          <a:xfrm>
            <a:off x="0" y="0"/>
            <a:ext cx="9144000" cy="53516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439119-F186-469B-A4C2-99CD265A2A93}"/>
              </a:ext>
            </a:extLst>
          </p:cNvPr>
          <p:cNvPicPr>
            <a:picLocks noChangeAspect="1"/>
          </p:cNvPicPr>
          <p:nvPr/>
        </p:nvPicPr>
        <p:blipFill>
          <a:blip r:embed="rId5"/>
          <a:stretch>
            <a:fillRect/>
          </a:stretch>
        </p:blipFill>
        <p:spPr>
          <a:xfrm>
            <a:off x="0" y="6479125"/>
            <a:ext cx="9144000" cy="378875"/>
          </a:xfrm>
          <a:prstGeom prst="rect">
            <a:avLst/>
          </a:prstGeom>
        </p:spPr>
      </p:pic>
      <p:pic>
        <p:nvPicPr>
          <p:cNvPr id="3" name="Picture 2" descr="A picture containing outdoor, stone&#10;&#10;Description automatically generated">
            <a:extLst>
              <a:ext uri="{FF2B5EF4-FFF2-40B4-BE49-F238E27FC236}">
                <a16:creationId xmlns:a16="http://schemas.microsoft.com/office/drawing/2014/main" id="{CEF244B4-8D2C-F644-B255-EAA32803B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95562" y="891197"/>
            <a:ext cx="5892253" cy="4419190"/>
          </a:xfrm>
          <a:prstGeom prst="rect">
            <a:avLst/>
          </a:prstGeom>
        </p:spPr>
      </p:pic>
      <p:pic>
        <p:nvPicPr>
          <p:cNvPr id="7" name="Picture 6" descr="A tree that has been cut&#10;&#10;Description automatically generated with low confidence">
            <a:extLst>
              <a:ext uri="{FF2B5EF4-FFF2-40B4-BE49-F238E27FC236}">
                <a16:creationId xmlns:a16="http://schemas.microsoft.com/office/drawing/2014/main" id="{E7B1F3FA-6FEE-A640-9E00-34A3654BCC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856627" y="891197"/>
            <a:ext cx="5892255" cy="4419191"/>
          </a:xfrm>
          <a:prstGeom prst="rect">
            <a:avLst/>
          </a:prstGeom>
        </p:spPr>
      </p:pic>
      <p:pic>
        <p:nvPicPr>
          <p:cNvPr id="8" name="Audio 7">
            <a:hlinkClick r:id="" action="ppaction://media"/>
            <a:extLst>
              <a:ext uri="{FF2B5EF4-FFF2-40B4-BE49-F238E27FC236}">
                <a16:creationId xmlns:a16="http://schemas.microsoft.com/office/drawing/2014/main" id="{AC0AD66C-E6CC-214D-9D40-0A02F99E97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7953208"/>
      </p:ext>
    </p:extLst>
  </p:cSld>
  <p:clrMapOvr>
    <a:masterClrMapping/>
  </p:clrMapOvr>
  <mc:AlternateContent xmlns:mc="http://schemas.openxmlformats.org/markup-compatibility/2006" xmlns:p14="http://schemas.microsoft.com/office/powerpoint/2010/main">
    <mc:Choice Requires="p14">
      <p:transition spd="slow" p14:dur="2000" advTm="13393"/>
    </mc:Choice>
    <mc:Fallback xmlns="">
      <p:transition spd="slow" advTm="1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C11114-25AE-4EBE-A86D-8AEA0925B27A}"/>
              </a:ext>
            </a:extLst>
          </p:cNvPr>
          <p:cNvSpPr txBox="1"/>
          <p:nvPr/>
        </p:nvSpPr>
        <p:spPr>
          <a:xfrm>
            <a:off x="724988" y="2024743"/>
            <a:ext cx="7694023" cy="1107996"/>
          </a:xfrm>
          <a:prstGeom prst="rect">
            <a:avLst/>
          </a:prstGeom>
          <a:noFill/>
        </p:spPr>
        <p:txBody>
          <a:bodyPr wrap="square" rtlCol="0">
            <a:spAutoFit/>
          </a:bodyPr>
          <a:lstStyle/>
          <a:p>
            <a:r>
              <a:rPr lang="en-US" sz="6600" dirty="0">
                <a:solidFill>
                  <a:schemeClr val="bg1"/>
                </a:solidFill>
              </a:rPr>
              <a:t>Reducing Our Waste</a:t>
            </a:r>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pic>
        <p:nvPicPr>
          <p:cNvPr id="2" name="Audio 1">
            <a:hlinkClick r:id="" action="ppaction://media"/>
            <a:extLst>
              <a:ext uri="{FF2B5EF4-FFF2-40B4-BE49-F238E27FC236}">
                <a16:creationId xmlns:a16="http://schemas.microsoft.com/office/drawing/2014/main" id="{93DA63D3-CD60-604D-8871-63B5046B4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7646433"/>
      </p:ext>
    </p:extLst>
  </p:cSld>
  <p:clrMapOvr>
    <a:masterClrMapping/>
  </p:clrMapOvr>
  <mc:AlternateContent xmlns:mc="http://schemas.openxmlformats.org/markup-compatibility/2006" xmlns:p14="http://schemas.microsoft.com/office/powerpoint/2010/main">
    <mc:Choice Requires="p14">
      <p:transition spd="slow" p14:dur="2000" advTm="5870"/>
    </mc:Choice>
    <mc:Fallback xmlns="">
      <p:transition spd="slow" advTm="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DFE5FF-6550-4FC0-B528-11653A864A31}"/>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439119-F186-469B-A4C2-99CD265A2A93}"/>
              </a:ext>
            </a:extLst>
          </p:cNvPr>
          <p:cNvPicPr>
            <a:picLocks noChangeAspect="1"/>
          </p:cNvPicPr>
          <p:nvPr/>
        </p:nvPicPr>
        <p:blipFill>
          <a:blip r:embed="rId5"/>
          <a:stretch>
            <a:fillRect/>
          </a:stretch>
        </p:blipFill>
        <p:spPr>
          <a:xfrm>
            <a:off x="0" y="6479125"/>
            <a:ext cx="9144000" cy="378875"/>
          </a:xfrm>
          <a:prstGeom prst="rect">
            <a:avLst/>
          </a:prstGeom>
        </p:spPr>
      </p:pic>
      <p:sp>
        <p:nvSpPr>
          <p:cNvPr id="7" name="TextBox 6">
            <a:extLst>
              <a:ext uri="{FF2B5EF4-FFF2-40B4-BE49-F238E27FC236}">
                <a16:creationId xmlns:a16="http://schemas.microsoft.com/office/drawing/2014/main" id="{121F7F1F-89D2-4092-80F4-B3B327D0BABA}"/>
              </a:ext>
            </a:extLst>
          </p:cNvPr>
          <p:cNvSpPr txBox="1"/>
          <p:nvPr/>
        </p:nvSpPr>
        <p:spPr>
          <a:xfrm>
            <a:off x="121301" y="76705"/>
            <a:ext cx="8938477" cy="646331"/>
          </a:xfrm>
          <a:prstGeom prst="rect">
            <a:avLst/>
          </a:prstGeom>
          <a:noFill/>
        </p:spPr>
        <p:txBody>
          <a:bodyPr wrap="square" rtlCol="0">
            <a:spAutoFit/>
          </a:bodyPr>
          <a:lstStyle/>
          <a:p>
            <a:pPr algn="ctr"/>
            <a:r>
              <a:rPr lang="en-US" sz="3600" dirty="0">
                <a:solidFill>
                  <a:schemeClr val="bg1"/>
                </a:solidFill>
              </a:rPr>
              <a:t>Beyond Wish Cycling</a:t>
            </a:r>
          </a:p>
        </p:txBody>
      </p:sp>
      <p:sp>
        <p:nvSpPr>
          <p:cNvPr id="8" name="TextBox 7">
            <a:extLst>
              <a:ext uri="{FF2B5EF4-FFF2-40B4-BE49-F238E27FC236}">
                <a16:creationId xmlns:a16="http://schemas.microsoft.com/office/drawing/2014/main" id="{B4EBA109-9576-48B8-8EA8-A9ADB6F509CC}"/>
              </a:ext>
            </a:extLst>
          </p:cNvPr>
          <p:cNvSpPr txBox="1"/>
          <p:nvPr/>
        </p:nvSpPr>
        <p:spPr>
          <a:xfrm>
            <a:off x="1107894" y="1136963"/>
            <a:ext cx="7121706" cy="5351646"/>
          </a:xfrm>
          <a:prstGeom prst="rect">
            <a:avLst/>
          </a:prstGeom>
          <a:solidFill>
            <a:schemeClr val="bg1"/>
          </a:solidFill>
          <a:ln>
            <a:solidFill>
              <a:schemeClr val="bg1"/>
            </a:solidFill>
          </a:ln>
        </p:spPr>
        <p:txBody>
          <a:bodyPr wrap="square" rtlCol="0">
            <a:spAutoFit/>
          </a:bodyPr>
          <a:lstStyle/>
          <a:p>
            <a:endParaRPr lang="en-US" dirty="0"/>
          </a:p>
        </p:txBody>
      </p:sp>
      <p:pic>
        <p:nvPicPr>
          <p:cNvPr id="3" name="Picture 2" descr="A picture containing text, indoor, table&#10;&#10;Description automatically generated">
            <a:extLst>
              <a:ext uri="{FF2B5EF4-FFF2-40B4-BE49-F238E27FC236}">
                <a16:creationId xmlns:a16="http://schemas.microsoft.com/office/drawing/2014/main" id="{DF9F6202-3743-7D45-AE69-1D1C61D51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467" y="1275326"/>
            <a:ext cx="6766560" cy="5074920"/>
          </a:xfrm>
          <a:prstGeom prst="rect">
            <a:avLst/>
          </a:prstGeom>
        </p:spPr>
      </p:pic>
      <p:pic>
        <p:nvPicPr>
          <p:cNvPr id="13" name="Audio 12">
            <a:hlinkClick r:id="" action="ppaction://media"/>
            <a:extLst>
              <a:ext uri="{FF2B5EF4-FFF2-40B4-BE49-F238E27FC236}">
                <a16:creationId xmlns:a16="http://schemas.microsoft.com/office/drawing/2014/main" id="{68B773FF-1E7F-0A42-8F91-2B95127F07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8364959"/>
      </p:ext>
    </p:extLst>
  </p:cSld>
  <p:clrMapOvr>
    <a:masterClrMapping/>
  </p:clrMapOvr>
  <mc:AlternateContent xmlns:mc="http://schemas.openxmlformats.org/markup-compatibility/2006" xmlns:p14="http://schemas.microsoft.com/office/powerpoint/2010/main">
    <mc:Choice Requires="p14">
      <p:transition spd="slow" p14:dur="2000" advTm="11398"/>
    </mc:Choice>
    <mc:Fallback xmlns="">
      <p:transition spd="slow" advTm="1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C22A42-2EA4-43C7-80BB-A775BBF55C36}"/>
              </a:ext>
            </a:extLst>
          </p:cNvPr>
          <p:cNvPicPr>
            <a:picLocks noChangeAspect="1"/>
          </p:cNvPicPr>
          <p:nvPr/>
        </p:nvPicPr>
        <p:blipFill>
          <a:blip r:embed="rId5"/>
          <a:stretch>
            <a:fillRect/>
          </a:stretch>
        </p:blipFill>
        <p:spPr>
          <a:xfrm>
            <a:off x="4532847" y="896488"/>
            <a:ext cx="4262237" cy="5378718"/>
          </a:xfrm>
          <a:prstGeom prst="rect">
            <a:avLst/>
          </a:prstGeom>
        </p:spPr>
      </p:pic>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6"/>
          <a:stretch>
            <a:fillRect/>
          </a:stretch>
        </p:blipFill>
        <p:spPr>
          <a:xfrm>
            <a:off x="0" y="6479125"/>
            <a:ext cx="9144000" cy="378875"/>
          </a:xfrm>
          <a:prstGeom prst="rect">
            <a:avLst/>
          </a:prstGeom>
        </p:spPr>
      </p:pic>
      <p:pic>
        <p:nvPicPr>
          <p:cNvPr id="9" name="Picture 8">
            <a:extLst>
              <a:ext uri="{FF2B5EF4-FFF2-40B4-BE49-F238E27FC236}">
                <a16:creationId xmlns:a16="http://schemas.microsoft.com/office/drawing/2014/main" id="{259B0B8A-F73C-4C83-9A59-B7493AD60CDD}"/>
              </a:ext>
            </a:extLst>
          </p:cNvPr>
          <p:cNvPicPr>
            <a:picLocks noChangeAspect="1"/>
          </p:cNvPicPr>
          <p:nvPr/>
        </p:nvPicPr>
        <p:blipFill>
          <a:blip r:embed="rId7"/>
          <a:stretch>
            <a:fillRect/>
          </a:stretch>
        </p:blipFill>
        <p:spPr>
          <a:xfrm>
            <a:off x="123572" y="1224039"/>
            <a:ext cx="2576563" cy="3435418"/>
          </a:xfrm>
          <a:prstGeom prst="rect">
            <a:avLst/>
          </a:prstGeom>
        </p:spPr>
      </p:pic>
      <p:pic>
        <p:nvPicPr>
          <p:cNvPr id="8" name="Picture 7">
            <a:extLst>
              <a:ext uri="{FF2B5EF4-FFF2-40B4-BE49-F238E27FC236}">
                <a16:creationId xmlns:a16="http://schemas.microsoft.com/office/drawing/2014/main" id="{34FED9EB-C20E-426E-8B83-D391319B79FA}"/>
              </a:ext>
            </a:extLst>
          </p:cNvPr>
          <p:cNvPicPr>
            <a:picLocks noChangeAspect="1"/>
          </p:cNvPicPr>
          <p:nvPr/>
        </p:nvPicPr>
        <p:blipFill>
          <a:blip r:embed="rId8"/>
          <a:stretch>
            <a:fillRect/>
          </a:stretch>
        </p:blipFill>
        <p:spPr>
          <a:xfrm>
            <a:off x="1760770" y="2916805"/>
            <a:ext cx="2671741" cy="3562320"/>
          </a:xfrm>
          <a:prstGeom prst="rect">
            <a:avLst/>
          </a:prstGeom>
        </p:spPr>
      </p:pic>
      <p:sp>
        <p:nvSpPr>
          <p:cNvPr id="14" name="TextBox 13">
            <a:extLst>
              <a:ext uri="{FF2B5EF4-FFF2-40B4-BE49-F238E27FC236}">
                <a16:creationId xmlns:a16="http://schemas.microsoft.com/office/drawing/2014/main" id="{C4E2A3D7-EFC3-41F0-A730-7D16F1D7E01F}"/>
              </a:ext>
            </a:extLst>
          </p:cNvPr>
          <p:cNvSpPr txBox="1"/>
          <p:nvPr/>
        </p:nvSpPr>
        <p:spPr>
          <a:xfrm>
            <a:off x="121301" y="76705"/>
            <a:ext cx="8938477" cy="646331"/>
          </a:xfrm>
          <a:prstGeom prst="rect">
            <a:avLst/>
          </a:prstGeom>
          <a:noFill/>
        </p:spPr>
        <p:txBody>
          <a:bodyPr wrap="square" rtlCol="0">
            <a:spAutoFit/>
          </a:bodyPr>
          <a:lstStyle/>
          <a:p>
            <a:pPr algn="ctr"/>
            <a:r>
              <a:rPr lang="en-US" sz="3600" dirty="0">
                <a:solidFill>
                  <a:schemeClr val="bg1"/>
                </a:solidFill>
              </a:rPr>
              <a:t>Clearer Signs &amp; Better Information</a:t>
            </a:r>
          </a:p>
        </p:txBody>
      </p:sp>
      <p:pic>
        <p:nvPicPr>
          <p:cNvPr id="5" name="Audio 4">
            <a:hlinkClick r:id="" action="ppaction://media"/>
            <a:extLst>
              <a:ext uri="{FF2B5EF4-FFF2-40B4-BE49-F238E27FC236}">
                <a16:creationId xmlns:a16="http://schemas.microsoft.com/office/drawing/2014/main" id="{050C5CF5-2525-634B-9BFA-BB42CCFF1A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73833243"/>
      </p:ext>
    </p:extLst>
  </p:cSld>
  <p:clrMapOvr>
    <a:masterClrMapping/>
  </p:clrMapOvr>
  <mc:AlternateContent xmlns:mc="http://schemas.openxmlformats.org/markup-compatibility/2006" xmlns:p14="http://schemas.microsoft.com/office/powerpoint/2010/main">
    <mc:Choice Requires="p14">
      <p:transition spd="slow" p14:dur="2000" advTm="9584"/>
    </mc:Choice>
    <mc:Fallback xmlns="">
      <p:transition spd="slow" advTm="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5"/>
          <a:stretch>
            <a:fillRect/>
          </a:stretch>
        </p:blipFill>
        <p:spPr>
          <a:xfrm>
            <a:off x="0" y="6479125"/>
            <a:ext cx="9144000" cy="378875"/>
          </a:xfrm>
          <a:prstGeom prst="rect">
            <a:avLst/>
          </a:prstGeom>
        </p:spPr>
      </p:pic>
      <p:pic>
        <p:nvPicPr>
          <p:cNvPr id="10" name="Picture 9">
            <a:extLst>
              <a:ext uri="{FF2B5EF4-FFF2-40B4-BE49-F238E27FC236}">
                <a16:creationId xmlns:a16="http://schemas.microsoft.com/office/drawing/2014/main" id="{4AB7FA2F-B559-403D-AEBF-D5840485A9A5}"/>
              </a:ext>
            </a:extLst>
          </p:cNvPr>
          <p:cNvPicPr>
            <a:picLocks noChangeAspect="1"/>
          </p:cNvPicPr>
          <p:nvPr/>
        </p:nvPicPr>
        <p:blipFill>
          <a:blip r:embed="rId6"/>
          <a:stretch>
            <a:fillRect/>
          </a:stretch>
        </p:blipFill>
        <p:spPr>
          <a:xfrm>
            <a:off x="4572000" y="1316916"/>
            <a:ext cx="4013735" cy="5351646"/>
          </a:xfrm>
          <a:prstGeom prst="rect">
            <a:avLst/>
          </a:prstGeom>
        </p:spPr>
      </p:pic>
      <p:sp>
        <p:nvSpPr>
          <p:cNvPr id="2" name="TextBox 1">
            <a:extLst>
              <a:ext uri="{FF2B5EF4-FFF2-40B4-BE49-F238E27FC236}">
                <a16:creationId xmlns:a16="http://schemas.microsoft.com/office/drawing/2014/main" id="{9DE8983F-7246-4D6D-A79B-1025E0CA7AC7}"/>
              </a:ext>
            </a:extLst>
          </p:cNvPr>
          <p:cNvSpPr txBox="1"/>
          <p:nvPr/>
        </p:nvSpPr>
        <p:spPr>
          <a:xfrm>
            <a:off x="385996" y="1621903"/>
            <a:ext cx="3370997" cy="2862322"/>
          </a:xfrm>
          <a:prstGeom prst="rect">
            <a:avLst/>
          </a:prstGeom>
          <a:noFill/>
        </p:spPr>
        <p:txBody>
          <a:bodyPr wrap="square" rtlCol="0">
            <a:spAutoFit/>
          </a:bodyPr>
          <a:lstStyle/>
          <a:p>
            <a:r>
              <a:rPr lang="en-US" sz="3600" dirty="0">
                <a:solidFill>
                  <a:schemeClr val="bg1"/>
                </a:solidFill>
              </a:rPr>
              <a:t>Food waste and paper products are now recycled throughout our facility</a:t>
            </a:r>
          </a:p>
        </p:txBody>
      </p:sp>
      <p:sp>
        <p:nvSpPr>
          <p:cNvPr id="14" name="TextBox 13">
            <a:extLst>
              <a:ext uri="{FF2B5EF4-FFF2-40B4-BE49-F238E27FC236}">
                <a16:creationId xmlns:a16="http://schemas.microsoft.com/office/drawing/2014/main" id="{989ABE05-0DE5-4089-A8AB-59B42087322A}"/>
              </a:ext>
            </a:extLst>
          </p:cNvPr>
          <p:cNvSpPr txBox="1"/>
          <p:nvPr/>
        </p:nvSpPr>
        <p:spPr>
          <a:xfrm>
            <a:off x="121301" y="76705"/>
            <a:ext cx="8938477" cy="646331"/>
          </a:xfrm>
          <a:prstGeom prst="rect">
            <a:avLst/>
          </a:prstGeom>
          <a:noFill/>
        </p:spPr>
        <p:txBody>
          <a:bodyPr wrap="square" rtlCol="0">
            <a:spAutoFit/>
          </a:bodyPr>
          <a:lstStyle/>
          <a:p>
            <a:pPr algn="ctr"/>
            <a:r>
              <a:rPr lang="en-US" sz="3600" dirty="0">
                <a:solidFill>
                  <a:schemeClr val="bg1"/>
                </a:solidFill>
              </a:rPr>
              <a:t>Nativity is Now Composting Food Waste!</a:t>
            </a:r>
          </a:p>
        </p:txBody>
      </p:sp>
      <p:pic>
        <p:nvPicPr>
          <p:cNvPr id="5" name="Audio 4">
            <a:hlinkClick r:id="" action="ppaction://media"/>
            <a:extLst>
              <a:ext uri="{FF2B5EF4-FFF2-40B4-BE49-F238E27FC236}">
                <a16:creationId xmlns:a16="http://schemas.microsoft.com/office/drawing/2014/main" id="{331A5C2F-E46D-B149-99CC-81752C65D4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50271735"/>
      </p:ext>
    </p:extLst>
  </p:cSld>
  <p:clrMapOvr>
    <a:masterClrMapping/>
  </p:clrMapOvr>
  <mc:AlternateContent xmlns:mc="http://schemas.openxmlformats.org/markup-compatibility/2006" xmlns:p14="http://schemas.microsoft.com/office/powerpoint/2010/main">
    <mc:Choice Requires="p14">
      <p:transition spd="slow" p14:dur="2000" advTm="6912"/>
    </mc:Choice>
    <mc:Fallback xmlns="">
      <p:transition spd="slow" advTm="6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4C20FD-34CF-4D69-A9BE-D600D3891D60}"/>
              </a:ext>
            </a:extLst>
          </p:cNvPr>
          <p:cNvSpPr/>
          <p:nvPr/>
        </p:nvSpPr>
        <p:spPr>
          <a:xfrm>
            <a:off x="4572000" y="-1"/>
            <a:ext cx="4572000" cy="32395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8" name="Rectangle 7">
            <a:extLst>
              <a:ext uri="{FF2B5EF4-FFF2-40B4-BE49-F238E27FC236}">
                <a16:creationId xmlns:a16="http://schemas.microsoft.com/office/drawing/2014/main" id="{C4A908B2-B875-4B4C-81E2-3A88A885BC4D}"/>
              </a:ext>
            </a:extLst>
          </p:cNvPr>
          <p:cNvSpPr/>
          <p:nvPr/>
        </p:nvSpPr>
        <p:spPr>
          <a:xfrm>
            <a:off x="0" y="3239561"/>
            <a:ext cx="4572000" cy="32395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53CDEA-3F60-4E4E-A692-1E7357482319}"/>
              </a:ext>
            </a:extLst>
          </p:cNvPr>
          <p:cNvSpPr/>
          <p:nvPr/>
        </p:nvSpPr>
        <p:spPr>
          <a:xfrm>
            <a:off x="4572000" y="3239561"/>
            <a:ext cx="4572000" cy="32395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961E75-F1D6-4E60-8EDC-63302603C863}"/>
              </a:ext>
            </a:extLst>
          </p:cNvPr>
          <p:cNvSpPr/>
          <p:nvPr/>
        </p:nvSpPr>
        <p:spPr>
          <a:xfrm>
            <a:off x="0" y="0"/>
            <a:ext cx="4572000" cy="32395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4BE28C4-C4B8-451E-931C-3B8485607EB1}"/>
              </a:ext>
            </a:extLst>
          </p:cNvPr>
          <p:cNvSpPr txBox="1"/>
          <p:nvPr/>
        </p:nvSpPr>
        <p:spPr>
          <a:xfrm>
            <a:off x="-44605" y="2172372"/>
            <a:ext cx="9144000" cy="1323439"/>
          </a:xfrm>
          <a:prstGeom prst="rect">
            <a:avLst/>
          </a:prstGeom>
          <a:noFill/>
        </p:spPr>
        <p:txBody>
          <a:bodyPr wrap="square" rtlCol="0">
            <a:spAutoFit/>
          </a:bodyPr>
          <a:lstStyle/>
          <a:p>
            <a:pPr algn="ctr"/>
            <a:r>
              <a:rPr lang="en-US" sz="8000" dirty="0"/>
              <a:t>Caring for Creation</a:t>
            </a:r>
          </a:p>
        </p:txBody>
      </p:sp>
      <p:sp>
        <p:nvSpPr>
          <p:cNvPr id="2" name="TextBox 1">
            <a:extLst>
              <a:ext uri="{FF2B5EF4-FFF2-40B4-BE49-F238E27FC236}">
                <a16:creationId xmlns:a16="http://schemas.microsoft.com/office/drawing/2014/main" id="{6CD8FF0B-8301-49AF-B908-64F2AADC722C}"/>
              </a:ext>
            </a:extLst>
          </p:cNvPr>
          <p:cNvSpPr txBox="1"/>
          <p:nvPr/>
        </p:nvSpPr>
        <p:spPr>
          <a:xfrm>
            <a:off x="0" y="933870"/>
            <a:ext cx="4661210" cy="584775"/>
          </a:xfrm>
          <a:prstGeom prst="rect">
            <a:avLst/>
          </a:prstGeom>
          <a:noFill/>
        </p:spPr>
        <p:txBody>
          <a:bodyPr wrap="square" rtlCol="0">
            <a:spAutoFit/>
          </a:bodyPr>
          <a:lstStyle/>
          <a:p>
            <a:pPr algn="ctr"/>
            <a:r>
              <a:rPr lang="en-US" sz="3200" dirty="0">
                <a:solidFill>
                  <a:schemeClr val="bg1"/>
                </a:solidFill>
              </a:rPr>
              <a:t>Nurturing Our Resources</a:t>
            </a:r>
          </a:p>
        </p:txBody>
      </p:sp>
      <p:sp>
        <p:nvSpPr>
          <p:cNvPr id="10" name="TextBox 9">
            <a:extLst>
              <a:ext uri="{FF2B5EF4-FFF2-40B4-BE49-F238E27FC236}">
                <a16:creationId xmlns:a16="http://schemas.microsoft.com/office/drawing/2014/main" id="{CD54070E-A782-4E18-8F1B-DC485BF6D72C}"/>
              </a:ext>
            </a:extLst>
          </p:cNvPr>
          <p:cNvSpPr txBox="1"/>
          <p:nvPr/>
        </p:nvSpPr>
        <p:spPr>
          <a:xfrm>
            <a:off x="4616605" y="933868"/>
            <a:ext cx="4482790" cy="584775"/>
          </a:xfrm>
          <a:prstGeom prst="rect">
            <a:avLst/>
          </a:prstGeom>
          <a:noFill/>
        </p:spPr>
        <p:txBody>
          <a:bodyPr wrap="square" rtlCol="0">
            <a:spAutoFit/>
          </a:bodyPr>
          <a:lstStyle/>
          <a:p>
            <a:pPr algn="ctr"/>
            <a:r>
              <a:rPr lang="en-US" sz="3200" dirty="0">
                <a:solidFill>
                  <a:schemeClr val="bg1"/>
                </a:solidFill>
              </a:rPr>
              <a:t>Reducing Our Footprint</a:t>
            </a:r>
          </a:p>
        </p:txBody>
      </p:sp>
      <p:sp>
        <p:nvSpPr>
          <p:cNvPr id="13" name="TextBox 12">
            <a:extLst>
              <a:ext uri="{FF2B5EF4-FFF2-40B4-BE49-F238E27FC236}">
                <a16:creationId xmlns:a16="http://schemas.microsoft.com/office/drawing/2014/main" id="{6D05E7A0-F0C2-42C2-B86F-91C1B4C46B49}"/>
              </a:ext>
            </a:extLst>
          </p:cNvPr>
          <p:cNvSpPr txBox="1"/>
          <p:nvPr/>
        </p:nvSpPr>
        <p:spPr>
          <a:xfrm>
            <a:off x="133815" y="4670963"/>
            <a:ext cx="4482790" cy="584775"/>
          </a:xfrm>
          <a:prstGeom prst="rect">
            <a:avLst/>
          </a:prstGeom>
          <a:noFill/>
        </p:spPr>
        <p:txBody>
          <a:bodyPr wrap="square" rtlCol="0">
            <a:spAutoFit/>
          </a:bodyPr>
          <a:lstStyle/>
          <a:p>
            <a:pPr algn="ctr"/>
            <a:r>
              <a:rPr lang="en-US" sz="3200" dirty="0">
                <a:solidFill>
                  <a:schemeClr val="bg1"/>
                </a:solidFill>
              </a:rPr>
              <a:t>Reducing Our Runoff</a:t>
            </a:r>
          </a:p>
        </p:txBody>
      </p:sp>
      <p:sp>
        <p:nvSpPr>
          <p:cNvPr id="14" name="TextBox 13">
            <a:extLst>
              <a:ext uri="{FF2B5EF4-FFF2-40B4-BE49-F238E27FC236}">
                <a16:creationId xmlns:a16="http://schemas.microsoft.com/office/drawing/2014/main" id="{F2ADF7E1-FF69-47E4-99B3-0AD28882E7AA}"/>
              </a:ext>
            </a:extLst>
          </p:cNvPr>
          <p:cNvSpPr txBox="1"/>
          <p:nvPr/>
        </p:nvSpPr>
        <p:spPr>
          <a:xfrm>
            <a:off x="4638907" y="4685628"/>
            <a:ext cx="4482790" cy="584775"/>
          </a:xfrm>
          <a:prstGeom prst="rect">
            <a:avLst/>
          </a:prstGeom>
          <a:noFill/>
        </p:spPr>
        <p:txBody>
          <a:bodyPr wrap="square" rtlCol="0">
            <a:spAutoFit/>
          </a:bodyPr>
          <a:lstStyle/>
          <a:p>
            <a:pPr algn="ctr"/>
            <a:r>
              <a:rPr lang="en-US" sz="3200" dirty="0">
                <a:solidFill>
                  <a:schemeClr val="bg1"/>
                </a:solidFill>
              </a:rPr>
              <a:t>Reducing Our Waste</a:t>
            </a:r>
          </a:p>
        </p:txBody>
      </p:sp>
      <p:pic>
        <p:nvPicPr>
          <p:cNvPr id="6" name="Audio 5">
            <a:hlinkClick r:id="" action="ppaction://media"/>
            <a:extLst>
              <a:ext uri="{FF2B5EF4-FFF2-40B4-BE49-F238E27FC236}">
                <a16:creationId xmlns:a16="http://schemas.microsoft.com/office/drawing/2014/main" id="{6F405A9B-C617-6847-B7D5-268EF92955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77197359"/>
      </p:ext>
    </p:extLst>
  </p:cSld>
  <p:clrMapOvr>
    <a:masterClrMapping/>
  </p:clrMapOvr>
  <mc:AlternateContent xmlns:mc="http://schemas.openxmlformats.org/markup-compatibility/2006" xmlns:p14="http://schemas.microsoft.com/office/powerpoint/2010/main">
    <mc:Choice Requires="p14">
      <p:transition spd="slow" p14:dur="2000" advTm="7053"/>
    </mc:Choice>
    <mc:Fallback xmlns="">
      <p:transition spd="slow" advTm="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2" grpId="0"/>
      <p:bldP spid="10"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5"/>
          <a:stretch>
            <a:fillRect/>
          </a:stretch>
        </p:blipFill>
        <p:spPr>
          <a:xfrm>
            <a:off x="0" y="6479125"/>
            <a:ext cx="9144000" cy="378875"/>
          </a:xfrm>
          <a:prstGeom prst="rect">
            <a:avLst/>
          </a:prstGeom>
        </p:spPr>
      </p:pic>
      <p:sp>
        <p:nvSpPr>
          <p:cNvPr id="3" name="TextBox 2">
            <a:extLst>
              <a:ext uri="{FF2B5EF4-FFF2-40B4-BE49-F238E27FC236}">
                <a16:creationId xmlns:a16="http://schemas.microsoft.com/office/drawing/2014/main" id="{79DEAD6D-1874-4EA7-959D-8A52C7F7E9B5}"/>
              </a:ext>
            </a:extLst>
          </p:cNvPr>
          <p:cNvSpPr txBox="1"/>
          <p:nvPr/>
        </p:nvSpPr>
        <p:spPr>
          <a:xfrm>
            <a:off x="261256" y="396380"/>
            <a:ext cx="8608423" cy="6082745"/>
          </a:xfrm>
          <a:prstGeom prst="rect">
            <a:avLst/>
          </a:prstGeom>
          <a:solidFill>
            <a:schemeClr val="bg1"/>
          </a:solidFill>
        </p:spPr>
        <p:txBody>
          <a:bodyPr wrap="square" rtlCol="0">
            <a:spAutoFit/>
          </a:bodyPr>
          <a:lstStyle/>
          <a:p>
            <a:endParaRPr lang="en-US" dirty="0"/>
          </a:p>
        </p:txBody>
      </p:sp>
      <p:pic>
        <p:nvPicPr>
          <p:cNvPr id="4" name="Picture 3" descr="A picture containing floor, indoor, person, person&#10;&#10;Description automatically generated">
            <a:extLst>
              <a:ext uri="{FF2B5EF4-FFF2-40B4-BE49-F238E27FC236}">
                <a16:creationId xmlns:a16="http://schemas.microsoft.com/office/drawing/2014/main" id="{7649ED13-42E8-EC45-9573-A8958AC8168C}"/>
              </a:ext>
            </a:extLst>
          </p:cNvPr>
          <p:cNvPicPr>
            <a:picLocks noChangeAspect="1"/>
          </p:cNvPicPr>
          <p:nvPr/>
        </p:nvPicPr>
        <p:blipFill rotWithShape="1">
          <a:blip r:embed="rId6">
            <a:extLst>
              <a:ext uri="{28A0092B-C50C-407E-A947-70E740481C1C}">
                <a14:useLocalDpi xmlns:a14="http://schemas.microsoft.com/office/drawing/2010/main" val="0"/>
              </a:ext>
            </a:extLst>
          </a:blip>
          <a:srcRect r="90" b="12719"/>
          <a:stretch/>
        </p:blipFill>
        <p:spPr>
          <a:xfrm>
            <a:off x="758814" y="670420"/>
            <a:ext cx="2831567" cy="3298185"/>
          </a:xfrm>
          <a:prstGeom prst="rect">
            <a:avLst/>
          </a:prstGeom>
        </p:spPr>
      </p:pic>
      <p:pic>
        <p:nvPicPr>
          <p:cNvPr id="6" name="Picture 5" descr="A picture containing text, floor&#10;&#10;Description automatically generated">
            <a:extLst>
              <a:ext uri="{FF2B5EF4-FFF2-40B4-BE49-F238E27FC236}">
                <a16:creationId xmlns:a16="http://schemas.microsoft.com/office/drawing/2014/main" id="{A0164408-A2FA-6440-AD88-DB8ECBABB1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939" y="526659"/>
            <a:ext cx="4366639" cy="5822186"/>
          </a:xfrm>
          <a:prstGeom prst="rect">
            <a:avLst/>
          </a:prstGeom>
        </p:spPr>
      </p:pic>
      <p:pic>
        <p:nvPicPr>
          <p:cNvPr id="8" name="Picture 7" descr="A picture containing text, tiled, trash&#10;&#10;Description automatically generated">
            <a:extLst>
              <a:ext uri="{FF2B5EF4-FFF2-40B4-BE49-F238E27FC236}">
                <a16:creationId xmlns:a16="http://schemas.microsoft.com/office/drawing/2014/main" id="{E6D9C4A9-BBE3-AA40-834E-26AFA0B2DB13}"/>
              </a:ext>
            </a:extLst>
          </p:cNvPr>
          <p:cNvPicPr>
            <a:picLocks noChangeAspect="1"/>
          </p:cNvPicPr>
          <p:nvPr/>
        </p:nvPicPr>
        <p:blipFill rotWithShape="1">
          <a:blip r:embed="rId8">
            <a:extLst>
              <a:ext uri="{28A0092B-C50C-407E-A947-70E740481C1C}">
                <a14:useLocalDpi xmlns:a14="http://schemas.microsoft.com/office/drawing/2010/main" val="0"/>
              </a:ext>
            </a:extLst>
          </a:blip>
          <a:srcRect l="12821" t="58000" r="5375"/>
          <a:stretch/>
        </p:blipFill>
        <p:spPr>
          <a:xfrm>
            <a:off x="693011" y="4204115"/>
            <a:ext cx="2897370" cy="1983465"/>
          </a:xfrm>
          <a:prstGeom prst="rect">
            <a:avLst/>
          </a:prstGeom>
        </p:spPr>
      </p:pic>
      <p:pic>
        <p:nvPicPr>
          <p:cNvPr id="10" name="Audio 9">
            <a:hlinkClick r:id="" action="ppaction://media"/>
            <a:extLst>
              <a:ext uri="{FF2B5EF4-FFF2-40B4-BE49-F238E27FC236}">
                <a16:creationId xmlns:a16="http://schemas.microsoft.com/office/drawing/2014/main" id="{03D061B8-84B1-864A-AC05-25D29FE34C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38151"/>
      </p:ext>
    </p:extLst>
  </p:cSld>
  <p:clrMapOvr>
    <a:masterClrMapping/>
  </p:clrMapOvr>
  <mc:AlternateContent xmlns:mc="http://schemas.openxmlformats.org/markup-compatibility/2006" xmlns:p14="http://schemas.microsoft.com/office/powerpoint/2010/main">
    <mc:Choice Requires="p14">
      <p:transition spd="slow" p14:dur="2000" advTm="8043"/>
    </mc:Choice>
    <mc:Fallback xmlns="">
      <p:transition spd="slow" advTm="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5"/>
          <a:stretch>
            <a:fillRect/>
          </a:stretch>
        </p:blipFill>
        <p:spPr>
          <a:xfrm>
            <a:off x="0" y="6479125"/>
            <a:ext cx="9144000" cy="378875"/>
          </a:xfrm>
          <a:prstGeom prst="rect">
            <a:avLst/>
          </a:prstGeom>
        </p:spPr>
      </p:pic>
      <p:sp>
        <p:nvSpPr>
          <p:cNvPr id="3" name="TextBox 2">
            <a:extLst>
              <a:ext uri="{FF2B5EF4-FFF2-40B4-BE49-F238E27FC236}">
                <a16:creationId xmlns:a16="http://schemas.microsoft.com/office/drawing/2014/main" id="{79DEAD6D-1874-4EA7-959D-8A52C7F7E9B5}"/>
              </a:ext>
            </a:extLst>
          </p:cNvPr>
          <p:cNvSpPr txBox="1"/>
          <p:nvPr/>
        </p:nvSpPr>
        <p:spPr>
          <a:xfrm>
            <a:off x="261256" y="396380"/>
            <a:ext cx="8608423" cy="6082745"/>
          </a:xfrm>
          <a:prstGeom prst="rect">
            <a:avLst/>
          </a:prstGeom>
          <a:solidFill>
            <a:schemeClr val="bg1"/>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DEBAF1AF-4BC8-45F4-969C-B73EA55A51BE}"/>
              </a:ext>
            </a:extLst>
          </p:cNvPr>
          <p:cNvSpPr txBox="1"/>
          <p:nvPr/>
        </p:nvSpPr>
        <p:spPr>
          <a:xfrm>
            <a:off x="327139" y="420423"/>
            <a:ext cx="7942217" cy="707886"/>
          </a:xfrm>
          <a:prstGeom prst="rect">
            <a:avLst/>
          </a:prstGeom>
          <a:noFill/>
        </p:spPr>
        <p:txBody>
          <a:bodyPr wrap="square" rtlCol="0">
            <a:spAutoFit/>
          </a:bodyPr>
          <a:lstStyle/>
          <a:p>
            <a:r>
              <a:rPr lang="en-US" sz="4000" dirty="0"/>
              <a:t>Composting in the Kitchen</a:t>
            </a:r>
          </a:p>
        </p:txBody>
      </p:sp>
      <p:pic>
        <p:nvPicPr>
          <p:cNvPr id="10" name="Picture 9">
            <a:extLst>
              <a:ext uri="{FF2B5EF4-FFF2-40B4-BE49-F238E27FC236}">
                <a16:creationId xmlns:a16="http://schemas.microsoft.com/office/drawing/2014/main" id="{BF2B7770-C9EB-4706-A4A5-F30131744230}"/>
              </a:ext>
            </a:extLst>
          </p:cNvPr>
          <p:cNvPicPr>
            <a:picLocks noChangeAspect="1"/>
          </p:cNvPicPr>
          <p:nvPr/>
        </p:nvPicPr>
        <p:blipFill>
          <a:blip r:embed="rId6"/>
          <a:stretch>
            <a:fillRect/>
          </a:stretch>
        </p:blipFill>
        <p:spPr>
          <a:xfrm>
            <a:off x="4565467" y="1309812"/>
            <a:ext cx="4078356" cy="2484596"/>
          </a:xfrm>
          <a:prstGeom prst="rect">
            <a:avLst/>
          </a:prstGeom>
        </p:spPr>
      </p:pic>
      <p:pic>
        <p:nvPicPr>
          <p:cNvPr id="4" name="Picture 3">
            <a:extLst>
              <a:ext uri="{FF2B5EF4-FFF2-40B4-BE49-F238E27FC236}">
                <a16:creationId xmlns:a16="http://schemas.microsoft.com/office/drawing/2014/main" id="{34504863-5B60-44AC-9948-FC63C1DB1CCE}"/>
              </a:ext>
            </a:extLst>
          </p:cNvPr>
          <p:cNvPicPr>
            <a:picLocks noChangeAspect="1"/>
          </p:cNvPicPr>
          <p:nvPr/>
        </p:nvPicPr>
        <p:blipFill>
          <a:blip r:embed="rId7"/>
          <a:stretch>
            <a:fillRect/>
          </a:stretch>
        </p:blipFill>
        <p:spPr>
          <a:xfrm>
            <a:off x="327139" y="3375663"/>
            <a:ext cx="3581400" cy="2905125"/>
          </a:xfrm>
          <a:prstGeom prst="rect">
            <a:avLst/>
          </a:prstGeom>
        </p:spPr>
      </p:pic>
      <p:pic>
        <p:nvPicPr>
          <p:cNvPr id="5" name="Picture 4">
            <a:extLst>
              <a:ext uri="{FF2B5EF4-FFF2-40B4-BE49-F238E27FC236}">
                <a16:creationId xmlns:a16="http://schemas.microsoft.com/office/drawing/2014/main" id="{81CC24C7-C5BD-44E7-885B-4AB3F9910C9F}"/>
              </a:ext>
            </a:extLst>
          </p:cNvPr>
          <p:cNvPicPr>
            <a:picLocks noChangeAspect="1"/>
          </p:cNvPicPr>
          <p:nvPr/>
        </p:nvPicPr>
        <p:blipFill>
          <a:blip r:embed="rId8"/>
          <a:stretch>
            <a:fillRect/>
          </a:stretch>
        </p:blipFill>
        <p:spPr>
          <a:xfrm>
            <a:off x="5614873" y="4311984"/>
            <a:ext cx="3028950" cy="1771650"/>
          </a:xfrm>
          <a:prstGeom prst="rect">
            <a:avLst/>
          </a:prstGeom>
        </p:spPr>
      </p:pic>
      <p:pic>
        <p:nvPicPr>
          <p:cNvPr id="6" name="Audio 5">
            <a:hlinkClick r:id="" action="ppaction://media"/>
            <a:extLst>
              <a:ext uri="{FF2B5EF4-FFF2-40B4-BE49-F238E27FC236}">
                <a16:creationId xmlns:a16="http://schemas.microsoft.com/office/drawing/2014/main" id="{D6AABBFE-DFA8-ED4D-A06E-4C4BF296B1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8271285"/>
      </p:ext>
    </p:extLst>
  </p:cSld>
  <p:clrMapOvr>
    <a:masterClrMapping/>
  </p:clrMapOvr>
  <mc:AlternateContent xmlns:mc="http://schemas.openxmlformats.org/markup-compatibility/2006" xmlns:p14="http://schemas.microsoft.com/office/powerpoint/2010/main">
    <mc:Choice Requires="p14">
      <p:transition spd="slow" p14:dur="2000" advTm="8354"/>
    </mc:Choice>
    <mc:Fallback xmlns="">
      <p:transition spd="slow" advTm="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5"/>
          <a:stretch>
            <a:fillRect/>
          </a:stretch>
        </p:blipFill>
        <p:spPr>
          <a:xfrm>
            <a:off x="0" y="6479125"/>
            <a:ext cx="9144000" cy="378875"/>
          </a:xfrm>
          <a:prstGeom prst="rect">
            <a:avLst/>
          </a:prstGeom>
        </p:spPr>
      </p:pic>
      <p:sp>
        <p:nvSpPr>
          <p:cNvPr id="3" name="TextBox 2">
            <a:extLst>
              <a:ext uri="{FF2B5EF4-FFF2-40B4-BE49-F238E27FC236}">
                <a16:creationId xmlns:a16="http://schemas.microsoft.com/office/drawing/2014/main" id="{79DEAD6D-1874-4EA7-959D-8A52C7F7E9B5}"/>
              </a:ext>
            </a:extLst>
          </p:cNvPr>
          <p:cNvSpPr txBox="1"/>
          <p:nvPr/>
        </p:nvSpPr>
        <p:spPr>
          <a:xfrm>
            <a:off x="267788" y="387627"/>
            <a:ext cx="8608423" cy="6082745"/>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D69B24BB-C30E-4A5E-8EB5-6BA8794A572F}"/>
              </a:ext>
            </a:extLst>
          </p:cNvPr>
          <p:cNvPicPr>
            <a:picLocks noChangeAspect="1"/>
          </p:cNvPicPr>
          <p:nvPr/>
        </p:nvPicPr>
        <p:blipFill>
          <a:blip r:embed="rId6"/>
          <a:stretch>
            <a:fillRect/>
          </a:stretch>
        </p:blipFill>
        <p:spPr>
          <a:xfrm>
            <a:off x="363104" y="1513052"/>
            <a:ext cx="2828109" cy="2364885"/>
          </a:xfrm>
          <a:prstGeom prst="rect">
            <a:avLst/>
          </a:prstGeom>
        </p:spPr>
      </p:pic>
      <p:pic>
        <p:nvPicPr>
          <p:cNvPr id="7" name="Picture 6">
            <a:extLst>
              <a:ext uri="{FF2B5EF4-FFF2-40B4-BE49-F238E27FC236}">
                <a16:creationId xmlns:a16="http://schemas.microsoft.com/office/drawing/2014/main" id="{8ACF0F9F-61F8-4AEB-BFB6-98F68103A525}"/>
              </a:ext>
            </a:extLst>
          </p:cNvPr>
          <p:cNvPicPr>
            <a:picLocks noChangeAspect="1"/>
          </p:cNvPicPr>
          <p:nvPr/>
        </p:nvPicPr>
        <p:blipFill>
          <a:blip r:embed="rId7"/>
          <a:stretch>
            <a:fillRect/>
          </a:stretch>
        </p:blipFill>
        <p:spPr>
          <a:xfrm>
            <a:off x="6510130" y="3223856"/>
            <a:ext cx="2209148" cy="2879135"/>
          </a:xfrm>
          <a:prstGeom prst="rect">
            <a:avLst/>
          </a:prstGeom>
        </p:spPr>
      </p:pic>
      <p:pic>
        <p:nvPicPr>
          <p:cNvPr id="14" name="Picture 13">
            <a:extLst>
              <a:ext uri="{FF2B5EF4-FFF2-40B4-BE49-F238E27FC236}">
                <a16:creationId xmlns:a16="http://schemas.microsoft.com/office/drawing/2014/main" id="{DC82F5BC-F1A8-48D3-8D6D-321EE0EE8CB0}"/>
              </a:ext>
            </a:extLst>
          </p:cNvPr>
          <p:cNvPicPr>
            <a:picLocks noChangeAspect="1"/>
          </p:cNvPicPr>
          <p:nvPr/>
        </p:nvPicPr>
        <p:blipFill>
          <a:blip r:embed="rId8"/>
          <a:stretch>
            <a:fillRect/>
          </a:stretch>
        </p:blipFill>
        <p:spPr>
          <a:xfrm>
            <a:off x="3310718" y="2480042"/>
            <a:ext cx="3199412" cy="3758837"/>
          </a:xfrm>
          <a:prstGeom prst="rect">
            <a:avLst/>
          </a:prstGeom>
        </p:spPr>
      </p:pic>
      <p:pic>
        <p:nvPicPr>
          <p:cNvPr id="16" name="Picture 15">
            <a:extLst>
              <a:ext uri="{FF2B5EF4-FFF2-40B4-BE49-F238E27FC236}">
                <a16:creationId xmlns:a16="http://schemas.microsoft.com/office/drawing/2014/main" id="{1A8A19E2-2363-4084-8C9E-CE3656D6C054}"/>
              </a:ext>
            </a:extLst>
          </p:cNvPr>
          <p:cNvPicPr>
            <a:picLocks noChangeAspect="1"/>
          </p:cNvPicPr>
          <p:nvPr/>
        </p:nvPicPr>
        <p:blipFill>
          <a:blip r:embed="rId9"/>
          <a:stretch>
            <a:fillRect/>
          </a:stretch>
        </p:blipFill>
        <p:spPr>
          <a:xfrm>
            <a:off x="424721" y="5001815"/>
            <a:ext cx="2766491" cy="973395"/>
          </a:xfrm>
          <a:prstGeom prst="rect">
            <a:avLst/>
          </a:prstGeom>
        </p:spPr>
      </p:pic>
      <p:pic>
        <p:nvPicPr>
          <p:cNvPr id="10" name="Picture 9">
            <a:extLst>
              <a:ext uri="{FF2B5EF4-FFF2-40B4-BE49-F238E27FC236}">
                <a16:creationId xmlns:a16="http://schemas.microsoft.com/office/drawing/2014/main" id="{520017C2-76A0-4FFA-92AC-E86F69BA968C}"/>
              </a:ext>
            </a:extLst>
          </p:cNvPr>
          <p:cNvPicPr>
            <a:picLocks noChangeAspect="1"/>
          </p:cNvPicPr>
          <p:nvPr/>
        </p:nvPicPr>
        <p:blipFill>
          <a:blip r:embed="rId10"/>
          <a:stretch>
            <a:fillRect/>
          </a:stretch>
        </p:blipFill>
        <p:spPr>
          <a:xfrm>
            <a:off x="5952789" y="999449"/>
            <a:ext cx="1989946" cy="1989946"/>
          </a:xfrm>
          <a:prstGeom prst="rect">
            <a:avLst/>
          </a:prstGeom>
        </p:spPr>
      </p:pic>
      <p:sp>
        <p:nvSpPr>
          <p:cNvPr id="22" name="TextBox 21">
            <a:extLst>
              <a:ext uri="{FF2B5EF4-FFF2-40B4-BE49-F238E27FC236}">
                <a16:creationId xmlns:a16="http://schemas.microsoft.com/office/drawing/2014/main" id="{CCF0C084-FB9F-413F-AD89-2A6C41295773}"/>
              </a:ext>
            </a:extLst>
          </p:cNvPr>
          <p:cNvSpPr txBox="1"/>
          <p:nvPr/>
        </p:nvSpPr>
        <p:spPr>
          <a:xfrm>
            <a:off x="327139" y="420423"/>
            <a:ext cx="7942217" cy="707886"/>
          </a:xfrm>
          <a:prstGeom prst="rect">
            <a:avLst/>
          </a:prstGeom>
          <a:noFill/>
        </p:spPr>
        <p:txBody>
          <a:bodyPr wrap="square" rtlCol="0">
            <a:spAutoFit/>
          </a:bodyPr>
          <a:lstStyle/>
          <a:p>
            <a:r>
              <a:rPr lang="en-US" sz="4000" dirty="0"/>
              <a:t>Composting in the Commons</a:t>
            </a:r>
          </a:p>
        </p:txBody>
      </p:sp>
      <p:pic>
        <p:nvPicPr>
          <p:cNvPr id="8" name="Audio 7">
            <a:hlinkClick r:id="" action="ppaction://media"/>
            <a:extLst>
              <a:ext uri="{FF2B5EF4-FFF2-40B4-BE49-F238E27FC236}">
                <a16:creationId xmlns:a16="http://schemas.microsoft.com/office/drawing/2014/main" id="{74230119-EDBA-9348-8C5B-7FBF7670B3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92550272"/>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5"/>
          <a:stretch>
            <a:fillRect/>
          </a:stretch>
        </p:blipFill>
        <p:spPr>
          <a:xfrm>
            <a:off x="0" y="6479125"/>
            <a:ext cx="9144000" cy="378875"/>
          </a:xfrm>
          <a:prstGeom prst="rect">
            <a:avLst/>
          </a:prstGeom>
        </p:spPr>
      </p:pic>
      <p:sp>
        <p:nvSpPr>
          <p:cNvPr id="3" name="TextBox 2">
            <a:extLst>
              <a:ext uri="{FF2B5EF4-FFF2-40B4-BE49-F238E27FC236}">
                <a16:creationId xmlns:a16="http://schemas.microsoft.com/office/drawing/2014/main" id="{79DEAD6D-1874-4EA7-959D-8A52C7F7E9B5}"/>
              </a:ext>
            </a:extLst>
          </p:cNvPr>
          <p:cNvSpPr txBox="1"/>
          <p:nvPr/>
        </p:nvSpPr>
        <p:spPr>
          <a:xfrm>
            <a:off x="267788" y="387627"/>
            <a:ext cx="8608423" cy="6082745"/>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CCF0C084-FB9F-413F-AD89-2A6C41295773}"/>
              </a:ext>
            </a:extLst>
          </p:cNvPr>
          <p:cNvSpPr txBox="1"/>
          <p:nvPr/>
        </p:nvSpPr>
        <p:spPr>
          <a:xfrm>
            <a:off x="327139" y="420423"/>
            <a:ext cx="7942217" cy="707886"/>
          </a:xfrm>
          <a:prstGeom prst="rect">
            <a:avLst/>
          </a:prstGeom>
          <a:noFill/>
        </p:spPr>
        <p:txBody>
          <a:bodyPr wrap="square" rtlCol="0">
            <a:spAutoFit/>
          </a:bodyPr>
          <a:lstStyle/>
          <a:p>
            <a:r>
              <a:rPr lang="en-US" sz="4000" dirty="0"/>
              <a:t>Composting in the Restroom</a:t>
            </a:r>
          </a:p>
        </p:txBody>
      </p:sp>
      <p:sp>
        <p:nvSpPr>
          <p:cNvPr id="19" name="Isosceles Triangle 18">
            <a:extLst>
              <a:ext uri="{FF2B5EF4-FFF2-40B4-BE49-F238E27FC236}">
                <a16:creationId xmlns:a16="http://schemas.microsoft.com/office/drawing/2014/main" id="{945380A9-C82C-4121-A8A8-4B78E5ED56E4}"/>
              </a:ext>
            </a:extLst>
          </p:cNvPr>
          <p:cNvSpPr/>
          <p:nvPr/>
        </p:nvSpPr>
        <p:spPr>
          <a:xfrm rot="19504427">
            <a:off x="2384665" y="977756"/>
            <a:ext cx="1447938" cy="2078210"/>
          </a:xfrm>
          <a:prstGeom prst="triangle">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AD5215F-663B-4622-8712-2089571D40FF}"/>
              </a:ext>
            </a:extLst>
          </p:cNvPr>
          <p:cNvPicPr>
            <a:picLocks noChangeAspect="1"/>
          </p:cNvPicPr>
          <p:nvPr/>
        </p:nvPicPr>
        <p:blipFill>
          <a:blip r:embed="rId6"/>
          <a:stretch>
            <a:fillRect/>
          </a:stretch>
        </p:blipFill>
        <p:spPr>
          <a:xfrm>
            <a:off x="4961949" y="1717148"/>
            <a:ext cx="3429000" cy="2600325"/>
          </a:xfrm>
          <a:prstGeom prst="rect">
            <a:avLst/>
          </a:prstGeom>
        </p:spPr>
      </p:pic>
      <p:pic>
        <p:nvPicPr>
          <p:cNvPr id="23" name="Picture 22">
            <a:extLst>
              <a:ext uri="{FF2B5EF4-FFF2-40B4-BE49-F238E27FC236}">
                <a16:creationId xmlns:a16="http://schemas.microsoft.com/office/drawing/2014/main" id="{37EED69C-2C2A-4D2A-B161-BC04F4BB438C}"/>
              </a:ext>
            </a:extLst>
          </p:cNvPr>
          <p:cNvPicPr>
            <a:picLocks noChangeAspect="1"/>
          </p:cNvPicPr>
          <p:nvPr/>
        </p:nvPicPr>
        <p:blipFill>
          <a:blip r:embed="rId7"/>
          <a:stretch>
            <a:fillRect/>
          </a:stretch>
        </p:blipFill>
        <p:spPr>
          <a:xfrm>
            <a:off x="894786" y="3344773"/>
            <a:ext cx="2619375" cy="1714500"/>
          </a:xfrm>
          <a:prstGeom prst="rect">
            <a:avLst/>
          </a:prstGeom>
        </p:spPr>
      </p:pic>
      <p:sp>
        <p:nvSpPr>
          <p:cNvPr id="24" name="TextBox 23">
            <a:extLst>
              <a:ext uri="{FF2B5EF4-FFF2-40B4-BE49-F238E27FC236}">
                <a16:creationId xmlns:a16="http://schemas.microsoft.com/office/drawing/2014/main" id="{9FE07883-79D0-4FAC-B491-6C27DB04C4EB}"/>
              </a:ext>
            </a:extLst>
          </p:cNvPr>
          <p:cNvSpPr txBox="1"/>
          <p:nvPr/>
        </p:nvSpPr>
        <p:spPr>
          <a:xfrm>
            <a:off x="782053" y="2847536"/>
            <a:ext cx="3031958" cy="461665"/>
          </a:xfrm>
          <a:prstGeom prst="rect">
            <a:avLst/>
          </a:prstGeom>
          <a:noFill/>
        </p:spPr>
        <p:txBody>
          <a:bodyPr wrap="square" rtlCol="0">
            <a:spAutoFit/>
          </a:bodyPr>
          <a:lstStyle/>
          <a:p>
            <a:r>
              <a:rPr lang="en-US" sz="2400" dirty="0"/>
              <a:t>Tissue</a:t>
            </a:r>
          </a:p>
        </p:txBody>
      </p:sp>
      <p:sp>
        <p:nvSpPr>
          <p:cNvPr id="27" name="TextBox 26">
            <a:extLst>
              <a:ext uri="{FF2B5EF4-FFF2-40B4-BE49-F238E27FC236}">
                <a16:creationId xmlns:a16="http://schemas.microsoft.com/office/drawing/2014/main" id="{37B759FD-DBC4-4029-B5F4-1CB08E81D883}"/>
              </a:ext>
            </a:extLst>
          </p:cNvPr>
          <p:cNvSpPr txBox="1"/>
          <p:nvPr/>
        </p:nvSpPr>
        <p:spPr>
          <a:xfrm>
            <a:off x="6023821" y="4202023"/>
            <a:ext cx="2367128" cy="461665"/>
          </a:xfrm>
          <a:prstGeom prst="rect">
            <a:avLst/>
          </a:prstGeom>
          <a:noFill/>
        </p:spPr>
        <p:txBody>
          <a:bodyPr wrap="square" rtlCol="0">
            <a:spAutoFit/>
          </a:bodyPr>
          <a:lstStyle/>
          <a:p>
            <a:r>
              <a:rPr lang="en-US" sz="2400" dirty="0"/>
              <a:t>Paper Towel</a:t>
            </a:r>
          </a:p>
        </p:txBody>
      </p:sp>
      <p:pic>
        <p:nvPicPr>
          <p:cNvPr id="2" name="Audio 1">
            <a:hlinkClick r:id="" action="ppaction://media"/>
            <a:extLst>
              <a:ext uri="{FF2B5EF4-FFF2-40B4-BE49-F238E27FC236}">
                <a16:creationId xmlns:a16="http://schemas.microsoft.com/office/drawing/2014/main" id="{B7B7A5F6-4573-7A48-881E-0246D878A3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78711908"/>
      </p:ext>
    </p:extLst>
  </p:cSld>
  <p:clrMapOvr>
    <a:masterClrMapping/>
  </p:clrMapOvr>
  <mc:AlternateContent xmlns:mc="http://schemas.openxmlformats.org/markup-compatibility/2006" xmlns:p14="http://schemas.microsoft.com/office/powerpoint/2010/main">
    <mc:Choice Requires="p14">
      <p:transition spd="slow" p14:dur="2000" advTm="9011"/>
    </mc:Choice>
    <mc:Fallback xmlns="">
      <p:transition spd="slow" advTm="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BEAC1-1C3E-4CB0-97D6-7DE794A47987}"/>
              </a:ext>
            </a:extLst>
          </p:cNvPr>
          <p:cNvSpPr/>
          <p:nvPr/>
        </p:nvSpPr>
        <p:spPr>
          <a:xfrm>
            <a:off x="0" y="0"/>
            <a:ext cx="9144000" cy="535164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12798C-A4F4-4ED8-9512-2AE81B0EC1CD}"/>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CDC15B-5191-487C-B0BC-C562E32E5104}"/>
              </a:ext>
            </a:extLst>
          </p:cNvPr>
          <p:cNvPicPr>
            <a:picLocks noChangeAspect="1"/>
          </p:cNvPicPr>
          <p:nvPr/>
        </p:nvPicPr>
        <p:blipFill>
          <a:blip r:embed="rId5"/>
          <a:stretch>
            <a:fillRect/>
          </a:stretch>
        </p:blipFill>
        <p:spPr>
          <a:xfrm>
            <a:off x="0" y="6479125"/>
            <a:ext cx="9144000" cy="378875"/>
          </a:xfrm>
          <a:prstGeom prst="rect">
            <a:avLst/>
          </a:prstGeom>
        </p:spPr>
      </p:pic>
      <p:sp>
        <p:nvSpPr>
          <p:cNvPr id="2" name="TextBox 1">
            <a:extLst>
              <a:ext uri="{FF2B5EF4-FFF2-40B4-BE49-F238E27FC236}">
                <a16:creationId xmlns:a16="http://schemas.microsoft.com/office/drawing/2014/main" id="{9DE8983F-7246-4D6D-A79B-1025E0CA7AC7}"/>
              </a:ext>
            </a:extLst>
          </p:cNvPr>
          <p:cNvSpPr txBox="1"/>
          <p:nvPr/>
        </p:nvSpPr>
        <p:spPr>
          <a:xfrm>
            <a:off x="458186" y="306025"/>
            <a:ext cx="7711256" cy="1200329"/>
          </a:xfrm>
          <a:prstGeom prst="rect">
            <a:avLst/>
          </a:prstGeom>
          <a:noFill/>
        </p:spPr>
        <p:txBody>
          <a:bodyPr wrap="square" rtlCol="0">
            <a:spAutoFit/>
          </a:bodyPr>
          <a:lstStyle/>
          <a:p>
            <a:r>
              <a:rPr lang="en-US" sz="3600" dirty="0">
                <a:solidFill>
                  <a:schemeClr val="bg1"/>
                </a:solidFill>
              </a:rPr>
              <a:t>Waste reduction of 23%</a:t>
            </a:r>
          </a:p>
          <a:p>
            <a:r>
              <a:rPr lang="en-US" sz="3600" dirty="0">
                <a:solidFill>
                  <a:schemeClr val="bg1"/>
                </a:solidFill>
              </a:rPr>
              <a:t>Recycling increase of 8%</a:t>
            </a:r>
          </a:p>
        </p:txBody>
      </p:sp>
      <p:pic>
        <p:nvPicPr>
          <p:cNvPr id="4" name="Picture 3">
            <a:extLst>
              <a:ext uri="{FF2B5EF4-FFF2-40B4-BE49-F238E27FC236}">
                <a16:creationId xmlns:a16="http://schemas.microsoft.com/office/drawing/2014/main" id="{FD3FBA3F-57B9-48B7-A832-7A33A29EF39A}"/>
              </a:ext>
            </a:extLst>
          </p:cNvPr>
          <p:cNvPicPr>
            <a:picLocks noChangeAspect="1"/>
          </p:cNvPicPr>
          <p:nvPr/>
        </p:nvPicPr>
        <p:blipFill>
          <a:blip r:embed="rId6"/>
          <a:stretch>
            <a:fillRect/>
          </a:stretch>
        </p:blipFill>
        <p:spPr>
          <a:xfrm>
            <a:off x="458186" y="1912018"/>
            <a:ext cx="8211871" cy="4296277"/>
          </a:xfrm>
          <a:prstGeom prst="rect">
            <a:avLst/>
          </a:prstGeom>
        </p:spPr>
      </p:pic>
      <p:pic>
        <p:nvPicPr>
          <p:cNvPr id="8" name="Audio 7">
            <a:hlinkClick r:id="" action="ppaction://media"/>
            <a:extLst>
              <a:ext uri="{FF2B5EF4-FFF2-40B4-BE49-F238E27FC236}">
                <a16:creationId xmlns:a16="http://schemas.microsoft.com/office/drawing/2014/main" id="{CAF15F55-DA35-2945-9EA2-CD31F77B52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0685236"/>
      </p:ext>
    </p:extLst>
  </p:cSld>
  <p:clrMapOvr>
    <a:masterClrMapping/>
  </p:clrMapOvr>
  <mc:AlternateContent xmlns:mc="http://schemas.openxmlformats.org/markup-compatibility/2006" xmlns:p14="http://schemas.microsoft.com/office/powerpoint/2010/main">
    <mc:Choice Requires="p14">
      <p:transition spd="slow" p14:dur="2000" advTm="29653"/>
    </mc:Choice>
    <mc:Fallback xmlns="">
      <p:transition spd="slow" advTm="2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16" name="TextBox 15">
            <a:extLst>
              <a:ext uri="{FF2B5EF4-FFF2-40B4-BE49-F238E27FC236}">
                <a16:creationId xmlns:a16="http://schemas.microsoft.com/office/drawing/2014/main" id="{74BE28C4-C4B8-451E-931C-3B8485607EB1}"/>
              </a:ext>
            </a:extLst>
          </p:cNvPr>
          <p:cNvSpPr txBox="1"/>
          <p:nvPr/>
        </p:nvSpPr>
        <p:spPr>
          <a:xfrm>
            <a:off x="-121248" y="0"/>
            <a:ext cx="9144000" cy="1107996"/>
          </a:xfrm>
          <a:prstGeom prst="rect">
            <a:avLst/>
          </a:prstGeom>
          <a:noFill/>
        </p:spPr>
        <p:txBody>
          <a:bodyPr wrap="square" rtlCol="0">
            <a:spAutoFit/>
          </a:bodyPr>
          <a:lstStyle/>
          <a:p>
            <a:pPr algn="ctr"/>
            <a:r>
              <a:rPr lang="en-US" sz="6600" dirty="0"/>
              <a:t>How Can I Get Involved?</a:t>
            </a:r>
          </a:p>
        </p:txBody>
      </p:sp>
      <p:sp>
        <p:nvSpPr>
          <p:cNvPr id="2" name="TextBox 1">
            <a:extLst>
              <a:ext uri="{FF2B5EF4-FFF2-40B4-BE49-F238E27FC236}">
                <a16:creationId xmlns:a16="http://schemas.microsoft.com/office/drawing/2014/main" id="{6CD8FF0B-8301-49AF-B908-64F2AADC722C}"/>
              </a:ext>
            </a:extLst>
          </p:cNvPr>
          <p:cNvSpPr txBox="1"/>
          <p:nvPr/>
        </p:nvSpPr>
        <p:spPr>
          <a:xfrm>
            <a:off x="1804020" y="1982971"/>
            <a:ext cx="7093237" cy="1692771"/>
          </a:xfrm>
          <a:prstGeom prst="rect">
            <a:avLst/>
          </a:prstGeom>
          <a:noFill/>
        </p:spPr>
        <p:txBody>
          <a:bodyPr wrap="square" rtlCol="0">
            <a:spAutoFit/>
          </a:bodyPr>
          <a:lstStyle/>
          <a:p>
            <a:r>
              <a:rPr lang="en-US" sz="4000" dirty="0"/>
              <a:t>Contact Kyle Soderberg</a:t>
            </a:r>
          </a:p>
          <a:p>
            <a:pPr defTabSz="465138"/>
            <a:r>
              <a:rPr lang="en-US" sz="3200" dirty="0"/>
              <a:t>	</a:t>
            </a:r>
            <a:r>
              <a:rPr lang="en-US" sz="3200" dirty="0">
                <a:hlinkClick r:id="rId6"/>
              </a:rPr>
              <a:t>kyle@nativitychurch.org</a:t>
            </a:r>
            <a:endParaRPr lang="en-US" sz="3200" dirty="0"/>
          </a:p>
          <a:p>
            <a:pPr defTabSz="465138"/>
            <a:r>
              <a:rPr lang="en-US" sz="3200" dirty="0"/>
              <a:t>	612-388-7135		</a:t>
            </a:r>
          </a:p>
        </p:txBody>
      </p:sp>
      <p:pic>
        <p:nvPicPr>
          <p:cNvPr id="3" name="Audio 2">
            <a:hlinkClick r:id="" action="ppaction://media"/>
            <a:extLst>
              <a:ext uri="{FF2B5EF4-FFF2-40B4-BE49-F238E27FC236}">
                <a16:creationId xmlns:a16="http://schemas.microsoft.com/office/drawing/2014/main" id="{1388E5E2-AB83-074F-9144-9497379CA4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4715065"/>
      </p:ext>
    </p:extLst>
  </p:cSld>
  <p:clrMapOvr>
    <a:masterClrMapping/>
  </p:clrMapOvr>
  <mc:AlternateContent xmlns:mc="http://schemas.openxmlformats.org/markup-compatibility/2006" xmlns:p14="http://schemas.microsoft.com/office/powerpoint/2010/main">
    <mc:Choice Requires="p14">
      <p:transition spd="slow" p14:dur="2000" advTm="14271"/>
    </mc:Choice>
    <mc:Fallback xmlns="">
      <p:transition spd="slow" advTm="1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C65A79-9AF8-4433-A3F2-0DB36A3DF849}"/>
              </a:ext>
            </a:extLst>
          </p:cNvPr>
          <p:cNvSpPr/>
          <p:nvPr/>
        </p:nvSpPr>
        <p:spPr>
          <a:xfrm>
            <a:off x="0" y="0"/>
            <a:ext cx="9144000" cy="5351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C11114-25AE-4EBE-A86D-8AEA0925B27A}"/>
              </a:ext>
            </a:extLst>
          </p:cNvPr>
          <p:cNvSpPr txBox="1"/>
          <p:nvPr/>
        </p:nvSpPr>
        <p:spPr>
          <a:xfrm>
            <a:off x="0" y="2024743"/>
            <a:ext cx="9144000" cy="1107996"/>
          </a:xfrm>
          <a:prstGeom prst="rect">
            <a:avLst/>
          </a:prstGeom>
          <a:noFill/>
        </p:spPr>
        <p:txBody>
          <a:bodyPr wrap="square" rtlCol="0">
            <a:spAutoFit/>
          </a:bodyPr>
          <a:lstStyle/>
          <a:p>
            <a:pPr algn="ctr"/>
            <a:r>
              <a:rPr lang="en-US" sz="6600" dirty="0">
                <a:solidFill>
                  <a:schemeClr val="bg1"/>
                </a:solidFill>
              </a:rPr>
              <a:t>Nurturing Our Resources</a:t>
            </a:r>
          </a:p>
        </p:txBody>
      </p:sp>
      <p:pic>
        <p:nvPicPr>
          <p:cNvPr id="2" name="Picture 1">
            <a:extLst>
              <a:ext uri="{FF2B5EF4-FFF2-40B4-BE49-F238E27FC236}">
                <a16:creationId xmlns:a16="http://schemas.microsoft.com/office/drawing/2014/main" id="{50433AB8-C2AB-4A33-88AF-4284799205CE}"/>
              </a:ext>
            </a:extLst>
          </p:cNvPr>
          <p:cNvPicPr>
            <a:picLocks noChangeAspect="1"/>
          </p:cNvPicPr>
          <p:nvPr/>
        </p:nvPicPr>
        <p:blipFill>
          <a:blip r:embed="rId5"/>
          <a:stretch>
            <a:fillRect/>
          </a:stretch>
        </p:blipFill>
        <p:spPr>
          <a:xfrm>
            <a:off x="0" y="6479125"/>
            <a:ext cx="9144000" cy="378875"/>
          </a:xfrm>
          <a:prstGeom prst="rect">
            <a:avLst/>
          </a:prstGeom>
        </p:spPr>
      </p:pic>
      <p:pic>
        <p:nvPicPr>
          <p:cNvPr id="3" name="Audio 2">
            <a:hlinkClick r:id="" action="ppaction://media"/>
            <a:extLst>
              <a:ext uri="{FF2B5EF4-FFF2-40B4-BE49-F238E27FC236}">
                <a16:creationId xmlns:a16="http://schemas.microsoft.com/office/drawing/2014/main" id="{662611B1-C47A-CF49-8188-16AAB38B2B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70625430"/>
      </p:ext>
    </p:extLst>
  </p:cSld>
  <p:clrMapOvr>
    <a:masterClrMapping/>
  </p:clrMapOvr>
  <mc:AlternateContent xmlns:mc="http://schemas.openxmlformats.org/markup-compatibility/2006" xmlns:p14="http://schemas.microsoft.com/office/powerpoint/2010/main">
    <mc:Choice Requires="p14">
      <p:transition spd="slow" p14:dur="2000" advTm="7216"/>
    </mc:Choice>
    <mc:Fallback xmlns="">
      <p:transition spd="slow" advTm="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4972771"/>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532F05-ED05-7A43-968D-5F6682F1C207}"/>
              </a:ext>
            </a:extLst>
          </p:cNvPr>
          <p:cNvSpPr/>
          <p:nvPr/>
        </p:nvSpPr>
        <p:spPr>
          <a:xfrm>
            <a:off x="0" y="0"/>
            <a:ext cx="9144000" cy="53516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C65A79-9AF8-4433-A3F2-0DB36A3DF849}"/>
              </a:ext>
            </a:extLst>
          </p:cNvPr>
          <p:cNvSpPr/>
          <p:nvPr/>
        </p:nvSpPr>
        <p:spPr>
          <a:xfrm>
            <a:off x="0" y="0"/>
            <a:ext cx="5393410" cy="28753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433AB8-C2AB-4A33-88AF-4284799205CE}"/>
              </a:ext>
            </a:extLst>
          </p:cNvPr>
          <p:cNvPicPr>
            <a:picLocks noChangeAspect="1"/>
          </p:cNvPicPr>
          <p:nvPr/>
        </p:nvPicPr>
        <p:blipFill>
          <a:blip r:embed="rId5"/>
          <a:stretch>
            <a:fillRect/>
          </a:stretch>
        </p:blipFill>
        <p:spPr>
          <a:xfrm>
            <a:off x="0" y="6479125"/>
            <a:ext cx="9144000" cy="378875"/>
          </a:xfrm>
          <a:prstGeom prst="rect">
            <a:avLst/>
          </a:prstGeom>
        </p:spPr>
      </p:pic>
      <p:pic>
        <p:nvPicPr>
          <p:cNvPr id="1026" name="Picture 2" descr="White Apple Blossoms | FLOWER">
            <a:extLst>
              <a:ext uri="{FF2B5EF4-FFF2-40B4-BE49-F238E27FC236}">
                <a16:creationId xmlns:a16="http://schemas.microsoft.com/office/drawing/2014/main" id="{5376ECC1-3C9C-6E44-B210-D1D2D62C0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000944" cy="3750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mas Lights: Should You Hang Them On Your Trees and Shrubs?">
            <a:extLst>
              <a:ext uri="{FF2B5EF4-FFF2-40B4-BE49-F238E27FC236}">
                <a16:creationId xmlns:a16="http://schemas.microsoft.com/office/drawing/2014/main" id="{9AA86973-054B-7646-93DF-16592EAE5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9408" y="3429000"/>
            <a:ext cx="5864592" cy="29322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3C1E09E-E2A5-1E46-8E64-F71B05F1E4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7213061"/>
      </p:ext>
    </p:extLst>
  </p:cSld>
  <p:clrMapOvr>
    <a:masterClrMapping/>
  </p:clrMapOvr>
  <mc:AlternateContent xmlns:mc="http://schemas.openxmlformats.org/markup-compatibility/2006" xmlns:p14="http://schemas.microsoft.com/office/powerpoint/2010/main">
    <mc:Choice Requires="p14">
      <p:transition spd="slow" p14:dur="2000" advTm="15259"/>
    </mc:Choice>
    <mc:Fallback xmlns="">
      <p:transition spd="slow" advTm="1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pic>
        <p:nvPicPr>
          <p:cNvPr id="5" name="Picture 4">
            <a:extLst>
              <a:ext uri="{FF2B5EF4-FFF2-40B4-BE49-F238E27FC236}">
                <a16:creationId xmlns:a16="http://schemas.microsoft.com/office/drawing/2014/main" id="{30BDA0CB-54B7-46B9-A661-58589A0C3C67}"/>
              </a:ext>
            </a:extLst>
          </p:cNvPr>
          <p:cNvPicPr>
            <a:picLocks noChangeAspect="1"/>
          </p:cNvPicPr>
          <p:nvPr/>
        </p:nvPicPr>
        <p:blipFill>
          <a:blip r:embed="rId6"/>
          <a:stretch>
            <a:fillRect/>
          </a:stretch>
        </p:blipFill>
        <p:spPr>
          <a:xfrm>
            <a:off x="300445" y="357249"/>
            <a:ext cx="8543109" cy="6143501"/>
          </a:xfrm>
          <a:prstGeom prst="rect">
            <a:avLst/>
          </a:prstGeom>
        </p:spPr>
      </p:pic>
      <p:sp>
        <p:nvSpPr>
          <p:cNvPr id="6" name="Rectangle 5">
            <a:extLst>
              <a:ext uri="{FF2B5EF4-FFF2-40B4-BE49-F238E27FC236}">
                <a16:creationId xmlns:a16="http://schemas.microsoft.com/office/drawing/2014/main" id="{BF8514D4-E8CB-4B7C-87F7-5DB031CDC4B1}"/>
              </a:ext>
            </a:extLst>
          </p:cNvPr>
          <p:cNvSpPr/>
          <p:nvPr/>
        </p:nvSpPr>
        <p:spPr>
          <a:xfrm>
            <a:off x="3187701" y="4487848"/>
            <a:ext cx="5463317" cy="18493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6295BE-17DE-4B1D-9BB8-CBD4187EFE2E}"/>
              </a:ext>
            </a:extLst>
          </p:cNvPr>
          <p:cNvSpPr txBox="1"/>
          <p:nvPr/>
        </p:nvSpPr>
        <p:spPr>
          <a:xfrm>
            <a:off x="3187701" y="4972828"/>
            <a:ext cx="5124450" cy="707886"/>
          </a:xfrm>
          <a:prstGeom prst="rect">
            <a:avLst/>
          </a:prstGeom>
          <a:noFill/>
        </p:spPr>
        <p:txBody>
          <a:bodyPr wrap="square" rtlCol="0">
            <a:spAutoFit/>
          </a:bodyPr>
          <a:lstStyle/>
          <a:p>
            <a:pPr algn="ctr"/>
            <a:r>
              <a:rPr lang="en-US" sz="4000" dirty="0">
                <a:solidFill>
                  <a:schemeClr val="bg1"/>
                </a:solidFill>
              </a:rPr>
              <a:t>Pruning Trees</a:t>
            </a:r>
          </a:p>
        </p:txBody>
      </p:sp>
      <p:pic>
        <p:nvPicPr>
          <p:cNvPr id="2" name="Audio 1">
            <a:hlinkClick r:id="" action="ppaction://media"/>
            <a:extLst>
              <a:ext uri="{FF2B5EF4-FFF2-40B4-BE49-F238E27FC236}">
                <a16:creationId xmlns:a16="http://schemas.microsoft.com/office/drawing/2014/main" id="{CAF0AB0C-03D1-1B41-A78F-9F90A2C571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04739285"/>
      </p:ext>
    </p:extLst>
  </p:cSld>
  <p:clrMapOvr>
    <a:masterClrMapping/>
  </p:clrMapOvr>
  <mc:AlternateContent xmlns:mc="http://schemas.openxmlformats.org/markup-compatibility/2006" xmlns:p14="http://schemas.microsoft.com/office/powerpoint/2010/main">
    <mc:Choice Requires="p14">
      <p:transition spd="slow" p14:dur="2000" advTm="6454"/>
    </mc:Choice>
    <mc:Fallback xmlns="">
      <p:transition spd="slow" advTm="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6" name="Rectangle 5">
            <a:extLst>
              <a:ext uri="{FF2B5EF4-FFF2-40B4-BE49-F238E27FC236}">
                <a16:creationId xmlns:a16="http://schemas.microsoft.com/office/drawing/2014/main" id="{BF8514D4-E8CB-4B7C-87F7-5DB031CDC4B1}"/>
              </a:ext>
            </a:extLst>
          </p:cNvPr>
          <p:cNvSpPr/>
          <p:nvPr/>
        </p:nvSpPr>
        <p:spPr>
          <a:xfrm>
            <a:off x="3187701" y="4487848"/>
            <a:ext cx="5463317" cy="18493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6295BE-17DE-4B1D-9BB8-CBD4187EFE2E}"/>
              </a:ext>
            </a:extLst>
          </p:cNvPr>
          <p:cNvSpPr txBox="1"/>
          <p:nvPr/>
        </p:nvSpPr>
        <p:spPr>
          <a:xfrm>
            <a:off x="3187701" y="4972828"/>
            <a:ext cx="5124450" cy="707886"/>
          </a:xfrm>
          <a:prstGeom prst="rect">
            <a:avLst/>
          </a:prstGeom>
          <a:noFill/>
        </p:spPr>
        <p:txBody>
          <a:bodyPr wrap="square" rtlCol="0">
            <a:spAutoFit/>
          </a:bodyPr>
          <a:lstStyle/>
          <a:p>
            <a:pPr algn="ctr"/>
            <a:r>
              <a:rPr lang="en-US" sz="4000" dirty="0">
                <a:solidFill>
                  <a:schemeClr val="bg1"/>
                </a:solidFill>
              </a:rPr>
              <a:t>Clearing Out Buckthorn</a:t>
            </a:r>
          </a:p>
        </p:txBody>
      </p:sp>
      <p:pic>
        <p:nvPicPr>
          <p:cNvPr id="4" name="Picture 3" descr="A picture containing tree, outdoor, mammal, forest&#10;&#10;Description automatically generated">
            <a:extLst>
              <a:ext uri="{FF2B5EF4-FFF2-40B4-BE49-F238E27FC236}">
                <a16:creationId xmlns:a16="http://schemas.microsoft.com/office/drawing/2014/main" id="{B73143CD-9DF4-4143-B0DD-167D9DE182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191680" cy="4643760"/>
          </a:xfrm>
          <a:prstGeom prst="rect">
            <a:avLst/>
          </a:prstGeom>
        </p:spPr>
      </p:pic>
      <p:pic>
        <p:nvPicPr>
          <p:cNvPr id="8" name="Picture 7" descr="A picture containing outdoor, tree, wood, area&#10;&#10;Description automatically generated">
            <a:extLst>
              <a:ext uri="{FF2B5EF4-FFF2-40B4-BE49-F238E27FC236}">
                <a16:creationId xmlns:a16="http://schemas.microsoft.com/office/drawing/2014/main" id="{6CBC5F6C-985E-0F4D-845F-723E9AC87B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4108" y="1308429"/>
            <a:ext cx="3915905" cy="2936929"/>
          </a:xfrm>
          <a:prstGeom prst="rect">
            <a:avLst/>
          </a:prstGeom>
        </p:spPr>
      </p:pic>
      <p:pic>
        <p:nvPicPr>
          <p:cNvPr id="11" name="Audio 10">
            <a:hlinkClick r:id="" action="ppaction://media"/>
            <a:extLst>
              <a:ext uri="{FF2B5EF4-FFF2-40B4-BE49-F238E27FC236}">
                <a16:creationId xmlns:a16="http://schemas.microsoft.com/office/drawing/2014/main" id="{392927AD-F3A1-D24A-BDF7-FBA6161DEF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03715468"/>
      </p:ext>
    </p:extLst>
  </p:cSld>
  <p:clrMapOvr>
    <a:masterClrMapping/>
  </p:clrMapOvr>
  <mc:AlternateContent xmlns:mc="http://schemas.openxmlformats.org/markup-compatibility/2006" xmlns:p14="http://schemas.microsoft.com/office/powerpoint/2010/main">
    <mc:Choice Requires="p14">
      <p:transition spd="slow" p14:dur="2000" advTm="14239"/>
    </mc:Choice>
    <mc:Fallback xmlns="">
      <p:transition spd="slow" advTm="1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8" name="TextBox 7">
            <a:extLst>
              <a:ext uri="{FF2B5EF4-FFF2-40B4-BE49-F238E27FC236}">
                <a16:creationId xmlns:a16="http://schemas.microsoft.com/office/drawing/2014/main" id="{FF8665A3-D17B-4966-BAFA-B785ED2C878A}"/>
              </a:ext>
            </a:extLst>
          </p:cNvPr>
          <p:cNvSpPr txBox="1"/>
          <p:nvPr/>
        </p:nvSpPr>
        <p:spPr>
          <a:xfrm>
            <a:off x="261256" y="396380"/>
            <a:ext cx="8608423" cy="6082745"/>
          </a:xfrm>
          <a:prstGeom prst="rect">
            <a:avLst/>
          </a:prstGeom>
          <a:solidFill>
            <a:schemeClr val="bg1"/>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7B99FECE-2EF3-4060-9AA8-BA016E6F53EB}"/>
              </a:ext>
            </a:extLst>
          </p:cNvPr>
          <p:cNvSpPr/>
          <p:nvPr/>
        </p:nvSpPr>
        <p:spPr>
          <a:xfrm>
            <a:off x="261256" y="396380"/>
            <a:ext cx="8621488" cy="61814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26EB3B-8233-42A9-B45E-0F38BEA4E856}"/>
              </a:ext>
            </a:extLst>
          </p:cNvPr>
          <p:cNvSpPr txBox="1"/>
          <p:nvPr/>
        </p:nvSpPr>
        <p:spPr>
          <a:xfrm>
            <a:off x="231432" y="5819138"/>
            <a:ext cx="8616803" cy="523220"/>
          </a:xfrm>
          <a:prstGeom prst="rect">
            <a:avLst/>
          </a:prstGeom>
          <a:noFill/>
        </p:spPr>
        <p:txBody>
          <a:bodyPr wrap="square" rtlCol="0">
            <a:spAutoFit/>
          </a:bodyPr>
          <a:lstStyle/>
          <a:p>
            <a:pPr algn="ctr"/>
            <a:r>
              <a:rPr lang="en-US" sz="2800" dirty="0">
                <a:solidFill>
                  <a:schemeClr val="bg1"/>
                </a:solidFill>
              </a:rPr>
              <a:t>Transitioning green spaces to reduce water usage</a:t>
            </a:r>
          </a:p>
        </p:txBody>
      </p:sp>
      <p:pic>
        <p:nvPicPr>
          <p:cNvPr id="4" name="Picture 3" descr="A picture containing outdoor, bench, ground, park&#10;&#10;Description automatically generated">
            <a:extLst>
              <a:ext uri="{FF2B5EF4-FFF2-40B4-BE49-F238E27FC236}">
                <a16:creationId xmlns:a16="http://schemas.microsoft.com/office/drawing/2014/main" id="{B57C4BF5-3413-5048-9B38-E95EF402D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3937" y="2242720"/>
            <a:ext cx="4586201" cy="3439651"/>
          </a:xfrm>
          <a:prstGeom prst="rect">
            <a:avLst/>
          </a:prstGeom>
        </p:spPr>
      </p:pic>
      <p:pic>
        <p:nvPicPr>
          <p:cNvPr id="9" name="Picture 8" descr="A person working in a garden&#10;&#10;Description automatically generated with low confidence">
            <a:extLst>
              <a:ext uri="{FF2B5EF4-FFF2-40B4-BE49-F238E27FC236}">
                <a16:creationId xmlns:a16="http://schemas.microsoft.com/office/drawing/2014/main" id="{E64D3240-2CFC-A64D-883C-5EF19B4FD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61" y="374612"/>
            <a:ext cx="4885317" cy="3663988"/>
          </a:xfrm>
          <a:prstGeom prst="rect">
            <a:avLst/>
          </a:prstGeom>
        </p:spPr>
      </p:pic>
      <p:pic>
        <p:nvPicPr>
          <p:cNvPr id="14" name="Audio 13">
            <a:hlinkClick r:id="" action="ppaction://media"/>
            <a:extLst>
              <a:ext uri="{FF2B5EF4-FFF2-40B4-BE49-F238E27FC236}">
                <a16:creationId xmlns:a16="http://schemas.microsoft.com/office/drawing/2014/main" id="{237482E6-B755-2445-8C83-9911C6467C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9545121"/>
      </p:ext>
    </p:extLst>
  </p:cSld>
  <p:clrMapOvr>
    <a:masterClrMapping/>
  </p:clrMapOvr>
  <mc:AlternateContent xmlns:mc="http://schemas.openxmlformats.org/markup-compatibility/2006" xmlns:p14="http://schemas.microsoft.com/office/powerpoint/2010/main">
    <mc:Choice Requires="p14">
      <p:transition spd="slow" p14:dur="2000" advTm="8449"/>
    </mc:Choice>
    <mc:Fallback xmlns="">
      <p:transition spd="slow" advTm="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8" name="TextBox 7">
            <a:extLst>
              <a:ext uri="{FF2B5EF4-FFF2-40B4-BE49-F238E27FC236}">
                <a16:creationId xmlns:a16="http://schemas.microsoft.com/office/drawing/2014/main" id="{FF8665A3-D17B-4966-BAFA-B785ED2C878A}"/>
              </a:ext>
            </a:extLst>
          </p:cNvPr>
          <p:cNvSpPr txBox="1"/>
          <p:nvPr/>
        </p:nvSpPr>
        <p:spPr>
          <a:xfrm>
            <a:off x="261256" y="396380"/>
            <a:ext cx="8608423" cy="6082745"/>
          </a:xfrm>
          <a:prstGeom prst="rect">
            <a:avLst/>
          </a:prstGeom>
          <a:solidFill>
            <a:schemeClr val="bg1"/>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7B99FECE-2EF3-4060-9AA8-BA016E6F53EB}"/>
              </a:ext>
            </a:extLst>
          </p:cNvPr>
          <p:cNvSpPr/>
          <p:nvPr/>
        </p:nvSpPr>
        <p:spPr>
          <a:xfrm>
            <a:off x="261256" y="297647"/>
            <a:ext cx="8621488" cy="61814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0C17CB-E191-424E-8608-799F513D1F89}"/>
              </a:ext>
            </a:extLst>
          </p:cNvPr>
          <p:cNvSpPr txBox="1"/>
          <p:nvPr/>
        </p:nvSpPr>
        <p:spPr>
          <a:xfrm>
            <a:off x="231432" y="5819138"/>
            <a:ext cx="8616803" cy="523220"/>
          </a:xfrm>
          <a:prstGeom prst="rect">
            <a:avLst/>
          </a:prstGeom>
          <a:noFill/>
        </p:spPr>
        <p:txBody>
          <a:bodyPr wrap="square" rtlCol="0">
            <a:spAutoFit/>
          </a:bodyPr>
          <a:lstStyle/>
          <a:p>
            <a:pPr algn="ctr"/>
            <a:r>
              <a:rPr lang="en-US" sz="2800" dirty="0">
                <a:solidFill>
                  <a:schemeClr val="bg1"/>
                </a:solidFill>
              </a:rPr>
              <a:t>Creating biodiversity in human-dominated ecosystems</a:t>
            </a:r>
          </a:p>
        </p:txBody>
      </p:sp>
      <p:sp>
        <p:nvSpPr>
          <p:cNvPr id="14" name="TextBox 13">
            <a:extLst>
              <a:ext uri="{FF2B5EF4-FFF2-40B4-BE49-F238E27FC236}">
                <a16:creationId xmlns:a16="http://schemas.microsoft.com/office/drawing/2014/main" id="{0E340585-F576-4750-B3BD-D4696491BAD6}"/>
              </a:ext>
            </a:extLst>
          </p:cNvPr>
          <p:cNvSpPr txBox="1"/>
          <p:nvPr/>
        </p:nvSpPr>
        <p:spPr>
          <a:xfrm>
            <a:off x="275681" y="4921349"/>
            <a:ext cx="8595358" cy="707886"/>
          </a:xfrm>
          <a:prstGeom prst="rect">
            <a:avLst/>
          </a:prstGeom>
          <a:noFill/>
        </p:spPr>
        <p:txBody>
          <a:bodyPr wrap="square" rtlCol="0">
            <a:spAutoFit/>
          </a:bodyPr>
          <a:lstStyle/>
          <a:p>
            <a:pPr algn="ctr"/>
            <a:r>
              <a:rPr lang="en-US" sz="4000" dirty="0">
                <a:solidFill>
                  <a:schemeClr val="bg1"/>
                </a:solidFill>
              </a:rPr>
              <a:t>Reconciliation Ecology</a:t>
            </a:r>
          </a:p>
        </p:txBody>
      </p:sp>
      <p:pic>
        <p:nvPicPr>
          <p:cNvPr id="4" name="Picture 3" descr="A group of people working in a garden&#10;&#10;Description automatically generated with low confidence">
            <a:extLst>
              <a:ext uri="{FF2B5EF4-FFF2-40B4-BE49-F238E27FC236}">
                <a16:creationId xmlns:a16="http://schemas.microsoft.com/office/drawing/2014/main" id="{11DA8203-9F65-7747-B476-DA028E58E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89" y="1737360"/>
            <a:ext cx="4154142" cy="3115606"/>
          </a:xfrm>
          <a:prstGeom prst="rect">
            <a:avLst/>
          </a:prstGeom>
        </p:spPr>
      </p:pic>
      <p:pic>
        <p:nvPicPr>
          <p:cNvPr id="6" name="Picture 5" descr="A picture containing grass, outdoor&#10;&#10;Description automatically generated">
            <a:extLst>
              <a:ext uri="{FF2B5EF4-FFF2-40B4-BE49-F238E27FC236}">
                <a16:creationId xmlns:a16="http://schemas.microsoft.com/office/drawing/2014/main" id="{9BC26661-0BA6-F143-BE94-67D28E865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7718" y="480108"/>
            <a:ext cx="4139013" cy="3104260"/>
          </a:xfrm>
          <a:prstGeom prst="rect">
            <a:avLst/>
          </a:prstGeom>
        </p:spPr>
      </p:pic>
      <p:pic>
        <p:nvPicPr>
          <p:cNvPr id="7" name="Audio 6">
            <a:hlinkClick r:id="" action="ppaction://media"/>
            <a:extLst>
              <a:ext uri="{FF2B5EF4-FFF2-40B4-BE49-F238E27FC236}">
                <a16:creationId xmlns:a16="http://schemas.microsoft.com/office/drawing/2014/main" id="{51C92233-D3EB-C141-B152-05122FAAA6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49192305"/>
      </p:ext>
    </p:extLst>
  </p:cSld>
  <p:clrMapOvr>
    <a:masterClrMapping/>
  </p:clrMapOvr>
  <mc:AlternateContent xmlns:mc="http://schemas.openxmlformats.org/markup-compatibility/2006" xmlns:p14="http://schemas.microsoft.com/office/powerpoint/2010/main">
    <mc:Choice Requires="p14">
      <p:transition spd="slow" p14:dur="2000" advTm="10866"/>
    </mc:Choice>
    <mc:Fallback xmlns="">
      <p:transition spd="slow" advTm="1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A164FC-6365-40A5-B60F-780953BD7998}"/>
              </a:ext>
            </a:extLst>
          </p:cNvPr>
          <p:cNvSpPr/>
          <p:nvPr/>
        </p:nvSpPr>
        <p:spPr>
          <a:xfrm>
            <a:off x="0" y="5351646"/>
            <a:ext cx="9144000" cy="1506354"/>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F4C20FD-34CF-4D69-A9BE-D600D3891D60}"/>
              </a:ext>
            </a:extLst>
          </p:cNvPr>
          <p:cNvSpPr/>
          <p:nvPr/>
        </p:nvSpPr>
        <p:spPr>
          <a:xfrm>
            <a:off x="0" y="0"/>
            <a:ext cx="9144000" cy="5351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6855FB7-2BD2-47EA-9AA3-FB751C084F33}"/>
              </a:ext>
            </a:extLst>
          </p:cNvPr>
          <p:cNvPicPr>
            <a:picLocks noChangeAspect="1"/>
          </p:cNvPicPr>
          <p:nvPr/>
        </p:nvPicPr>
        <p:blipFill>
          <a:blip r:embed="rId5"/>
          <a:stretch>
            <a:fillRect/>
          </a:stretch>
        </p:blipFill>
        <p:spPr>
          <a:xfrm>
            <a:off x="0" y="6479125"/>
            <a:ext cx="9144000" cy="378875"/>
          </a:xfrm>
          <a:prstGeom prst="rect">
            <a:avLst/>
          </a:prstGeom>
        </p:spPr>
      </p:pic>
      <p:sp>
        <p:nvSpPr>
          <p:cNvPr id="8" name="TextBox 7">
            <a:extLst>
              <a:ext uri="{FF2B5EF4-FFF2-40B4-BE49-F238E27FC236}">
                <a16:creationId xmlns:a16="http://schemas.microsoft.com/office/drawing/2014/main" id="{FF8665A3-D17B-4966-BAFA-B785ED2C878A}"/>
              </a:ext>
            </a:extLst>
          </p:cNvPr>
          <p:cNvSpPr txBox="1"/>
          <p:nvPr/>
        </p:nvSpPr>
        <p:spPr>
          <a:xfrm>
            <a:off x="261256" y="396380"/>
            <a:ext cx="8608423" cy="6082745"/>
          </a:xfrm>
          <a:prstGeom prst="rect">
            <a:avLst/>
          </a:prstGeom>
          <a:solidFill>
            <a:schemeClr val="bg1"/>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7B99FECE-2EF3-4060-9AA8-BA016E6F53EB}"/>
              </a:ext>
            </a:extLst>
          </p:cNvPr>
          <p:cNvSpPr/>
          <p:nvPr/>
        </p:nvSpPr>
        <p:spPr>
          <a:xfrm>
            <a:off x="274321" y="428601"/>
            <a:ext cx="8621488" cy="61814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0C17CB-E191-424E-8608-799F513D1F89}"/>
              </a:ext>
            </a:extLst>
          </p:cNvPr>
          <p:cNvSpPr txBox="1"/>
          <p:nvPr/>
        </p:nvSpPr>
        <p:spPr>
          <a:xfrm>
            <a:off x="231432" y="5819138"/>
            <a:ext cx="8616803" cy="523220"/>
          </a:xfrm>
          <a:prstGeom prst="rect">
            <a:avLst/>
          </a:prstGeom>
          <a:noFill/>
        </p:spPr>
        <p:txBody>
          <a:bodyPr wrap="square" rtlCol="0">
            <a:spAutoFit/>
          </a:bodyPr>
          <a:lstStyle/>
          <a:p>
            <a:pPr algn="ctr"/>
            <a:r>
              <a:rPr lang="en-US" sz="2800" dirty="0">
                <a:solidFill>
                  <a:schemeClr val="bg1"/>
                </a:solidFill>
              </a:rPr>
              <a:t>Growing local organic food to share </a:t>
            </a:r>
          </a:p>
        </p:txBody>
      </p:sp>
      <p:pic>
        <p:nvPicPr>
          <p:cNvPr id="4" name="Picture 3" descr="A person jumping in the air&#10;&#10;Description automatically generated with medium confidence">
            <a:extLst>
              <a:ext uri="{FF2B5EF4-FFF2-40B4-BE49-F238E27FC236}">
                <a16:creationId xmlns:a16="http://schemas.microsoft.com/office/drawing/2014/main" id="{6B9A0121-4FC0-6E43-8105-2C90673C7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202531" y="1151109"/>
            <a:ext cx="5083734" cy="3812800"/>
          </a:xfrm>
          <a:prstGeom prst="rect">
            <a:avLst/>
          </a:prstGeom>
        </p:spPr>
      </p:pic>
      <p:pic>
        <p:nvPicPr>
          <p:cNvPr id="6" name="Picture 5" descr="A picture containing tree, outdoor, bridge, forest&#10;&#10;Description automatically generated">
            <a:extLst>
              <a:ext uri="{FF2B5EF4-FFF2-40B4-BE49-F238E27FC236}">
                <a16:creationId xmlns:a16="http://schemas.microsoft.com/office/drawing/2014/main" id="{942EC87E-444F-1E44-A476-3E95EF36B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42265" y="1201027"/>
            <a:ext cx="5083733" cy="3812800"/>
          </a:xfrm>
          <a:prstGeom prst="rect">
            <a:avLst/>
          </a:prstGeom>
        </p:spPr>
      </p:pic>
      <p:pic>
        <p:nvPicPr>
          <p:cNvPr id="7" name="Audio 6">
            <a:hlinkClick r:id="" action="ppaction://media"/>
            <a:extLst>
              <a:ext uri="{FF2B5EF4-FFF2-40B4-BE49-F238E27FC236}">
                <a16:creationId xmlns:a16="http://schemas.microsoft.com/office/drawing/2014/main" id="{2639C96D-9648-BA4C-A240-942281E625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8898011"/>
      </p:ext>
    </p:extLst>
  </p:cSld>
  <p:clrMapOvr>
    <a:masterClrMapping/>
  </p:clrMapOvr>
  <mc:AlternateContent xmlns:mc="http://schemas.openxmlformats.org/markup-compatibility/2006" xmlns:p14="http://schemas.microsoft.com/office/powerpoint/2010/main">
    <mc:Choice Requires="p14">
      <p:transition spd="slow" p14:dur="2000" advTm="8392"/>
    </mc:Choice>
    <mc:Fallback xmlns="">
      <p:transition spd="slow" advTm="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9614</TotalTime>
  <Words>809</Words>
  <Application>Microsoft Office PowerPoint</Application>
  <PresentationFormat>On-screen Show (4:3)</PresentationFormat>
  <Paragraphs>94</Paragraphs>
  <Slides>25</Slides>
  <Notes>25</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Doolan, Lona</dc:creator>
  <cp:lastModifiedBy>Tom Heller</cp:lastModifiedBy>
  <cp:revision>90</cp:revision>
  <dcterms:created xsi:type="dcterms:W3CDTF">2017-05-12T02:06:30Z</dcterms:created>
  <dcterms:modified xsi:type="dcterms:W3CDTF">2021-04-09T18:07:48Z</dcterms:modified>
</cp:coreProperties>
</file>